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8"/>
  </p:notesMasterIdLst>
  <p:sldIdLst>
    <p:sldId id="256" r:id="rId2"/>
    <p:sldId id="257" r:id="rId3"/>
    <p:sldId id="258" r:id="rId4"/>
    <p:sldId id="259" r:id="rId5"/>
    <p:sldId id="262" r:id="rId6"/>
    <p:sldId id="260" r:id="rId7"/>
    <p:sldId id="261" r:id="rId8"/>
    <p:sldId id="269" r:id="rId9"/>
    <p:sldId id="263" r:id="rId10"/>
    <p:sldId id="279" r:id="rId11"/>
    <p:sldId id="264" r:id="rId12"/>
    <p:sldId id="270" r:id="rId13"/>
    <p:sldId id="285" r:id="rId14"/>
    <p:sldId id="266" r:id="rId15"/>
    <p:sldId id="265" r:id="rId16"/>
    <p:sldId id="280" r:id="rId17"/>
    <p:sldId id="273" r:id="rId18"/>
    <p:sldId id="274" r:id="rId19"/>
    <p:sldId id="282" r:id="rId20"/>
    <p:sldId id="275" r:id="rId21"/>
    <p:sldId id="281" r:id="rId22"/>
    <p:sldId id="283" r:id="rId23"/>
    <p:sldId id="284" r:id="rId24"/>
    <p:sldId id="276" r:id="rId25"/>
    <p:sldId id="267" r:id="rId26"/>
    <p:sldId id="268"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35C7C0-66B0-475C-9711-68447228B9F3}" type="datetimeFigureOut">
              <a:rPr lang="en-US" smtClean="0"/>
              <a:t>7/23/2021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B2D596-D09A-428B-B1D9-7D6AC2F1A5E6}" type="slidenum">
              <a:rPr lang="en-US" smtClean="0"/>
              <a:t>‹#›</a:t>
            </a:fld>
            <a:endParaRPr lang="en-US"/>
          </a:p>
        </p:txBody>
      </p:sp>
    </p:spTree>
    <p:extLst>
      <p:ext uri="{BB962C8B-B14F-4D97-AF65-F5344CB8AC3E}">
        <p14:creationId xmlns:p14="http://schemas.microsoft.com/office/powerpoint/2010/main" val="3174692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CEF81830-A10E-42EF-ADD1-5DC6472A435C}" type="datetime1">
              <a:rPr lang="en-US" smtClean="0"/>
              <a:t>7/23/2021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7FABE0-6D19-4E2D-B352-9C271467A87A}" type="datetime1">
              <a:rPr lang="en-US" smtClean="0"/>
              <a:t>7/23/2021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AC04E7-7AFA-4C5C-8991-3F4B8E3E6480}" type="datetime1">
              <a:rPr lang="en-US" smtClean="0"/>
              <a:t>7/23/2021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4D6003-5DE6-4C4A-B25D-39549A29D8FF}" type="datetime1">
              <a:rPr lang="en-US" smtClean="0"/>
              <a:t>7/23/2021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0AACE9A8-7836-4627-AD86-05D5ACF6637D}" type="datetime1">
              <a:rPr lang="en-US" smtClean="0"/>
              <a:t>7/23/2021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B2D43D5-C799-4AFC-A478-B5127F2CA440}" type="datetime1">
              <a:rPr lang="en-US" smtClean="0"/>
              <a:t>7/23/2021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77B784-BF9E-4C01-90FD-691ADBDAF2F9}" type="datetime1">
              <a:rPr lang="en-US" smtClean="0"/>
              <a:t>7/23/2021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992901D-9D34-418E-9B55-1F11FC8C5BFB}" type="datetime1">
              <a:rPr lang="en-US" smtClean="0"/>
              <a:t>7/23/2021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CBC86C-E5F2-491C-B034-74D3F69CB17F}" type="datetime1">
              <a:rPr lang="en-US" smtClean="0"/>
              <a:t>7/23/2021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947609B4-F200-4BA0-A12B-5BDE71214CAE}" type="datetime1">
              <a:rPr lang="en-US" smtClean="0"/>
              <a:t>7/23/2021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A513A6AF-7F0A-42CB-BBA5-1F92BCE7C959}" type="datetime1">
              <a:rPr lang="en-US" smtClean="0"/>
              <a:t>7/23/2021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9F193077-4EB5-4357-8795-C365B1F74281}" type="datetime1">
              <a:rPr lang="en-US" smtClean="0"/>
              <a:t>7/23/2021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11614638" y="99814"/>
            <a:ext cx="447920" cy="585986"/>
          </a:xfrm>
          <a:prstGeom prst="rect">
            <a:avLst/>
          </a:prstGeom>
        </p:spPr>
        <p:txBody>
          <a:bodyPr vert="horz" lIns="91440" tIns="45720" rIns="91440" bIns="45720" rtlCol="0" anchor="ctr"/>
          <a:lstStyle>
            <a:lvl1pPr algn="r">
              <a:defRPr sz="1600" baseline="0">
                <a:solidFill>
                  <a:schemeClr val="tx2"/>
                </a:solidFill>
              </a:defRPr>
            </a:lvl1pPr>
          </a:lstStyle>
          <a:p>
            <a:fld id="{69E57DC2-970A-4B3E-BB1C-7A09969E49DF}"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hyperlink" Target="https://archive.ics.uci.edu/ml/machine-learning-databases/pima-indians-diabetes/" TargetMode="External"/><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docs.djangoproject.com/en/3.2/intro/tutorial01/" TargetMode="External"/><Relationship Id="rId4" Type="http://schemas.openxmlformats.org/officeDocument/2006/relationships/hyperlink" Target="https://towardsdatascience.com/machine-learning-an-introduction-23b84d51e6d0#3add"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5.jpg"/><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C0E43-9099-460E-A5BA-D686CB37E9EA}"/>
              </a:ext>
            </a:extLst>
          </p:cNvPr>
          <p:cNvSpPr>
            <a:spLocks noGrp="1"/>
          </p:cNvSpPr>
          <p:nvPr>
            <p:ph type="ctrTitle"/>
          </p:nvPr>
        </p:nvSpPr>
        <p:spPr>
          <a:xfrm>
            <a:off x="1233996" y="1189607"/>
            <a:ext cx="9729926" cy="2032987"/>
          </a:xfrm>
        </p:spPr>
        <p:txBody>
          <a:bodyPr/>
          <a:lstStyle/>
          <a:p>
            <a:r>
              <a:rPr lang="en-US" sz="4200" dirty="0"/>
              <a:t>EARLY STAGE DIABETES PREDICTION USING MACHINE LEARNING </a:t>
            </a:r>
            <a:br>
              <a:rPr lang="en-US" sz="4200" dirty="0"/>
            </a:br>
            <a:r>
              <a:rPr lang="en-US" sz="4200" dirty="0"/>
              <a:t>TECHNIQUES &amp; DJANGO</a:t>
            </a:r>
          </a:p>
        </p:txBody>
      </p:sp>
      <p:sp>
        <p:nvSpPr>
          <p:cNvPr id="3" name="Subtitle 2">
            <a:extLst>
              <a:ext uri="{FF2B5EF4-FFF2-40B4-BE49-F238E27FC236}">
                <a16:creationId xmlns:a16="http://schemas.microsoft.com/office/drawing/2014/main" id="{1AB4CB46-168A-473A-97C4-E2D505AEFC36}"/>
              </a:ext>
            </a:extLst>
          </p:cNvPr>
          <p:cNvSpPr>
            <a:spLocks noGrp="1"/>
          </p:cNvSpPr>
          <p:nvPr>
            <p:ph type="subTitle" idx="1"/>
          </p:nvPr>
        </p:nvSpPr>
        <p:spPr>
          <a:xfrm>
            <a:off x="1358283" y="3524435"/>
            <a:ext cx="9419207" cy="2032987"/>
          </a:xfrm>
        </p:spPr>
        <p:txBody>
          <a:bodyPr/>
          <a:lstStyle/>
          <a:p>
            <a:r>
              <a:rPr lang="en-US" dirty="0"/>
              <a:t>                                                                                                          </a:t>
            </a:r>
            <a:r>
              <a:rPr lang="en-US" sz="2000" u="sng" dirty="0"/>
              <a:t>Presented by</a:t>
            </a:r>
            <a:r>
              <a:rPr lang="en-US" sz="1800" dirty="0"/>
              <a:t>:</a:t>
            </a:r>
          </a:p>
          <a:p>
            <a:r>
              <a:rPr lang="en-US" sz="1800" dirty="0"/>
              <a:t>                                                                                           </a:t>
            </a:r>
            <a:r>
              <a:rPr lang="en-US" sz="1800" dirty="0" err="1"/>
              <a:t>Gollapalli</a:t>
            </a:r>
            <a:r>
              <a:rPr lang="en-US" sz="1800" dirty="0"/>
              <a:t> Bhavya </a:t>
            </a:r>
            <a:r>
              <a:rPr lang="en-US" sz="1800" dirty="0" err="1"/>
              <a:t>Moulika</a:t>
            </a:r>
            <a:r>
              <a:rPr lang="en-US" sz="1800" dirty="0"/>
              <a:t> (17131A0562)</a:t>
            </a:r>
          </a:p>
          <a:p>
            <a:r>
              <a:rPr lang="en-US" sz="1800" dirty="0"/>
              <a:t>                                                                                         </a:t>
            </a:r>
            <a:r>
              <a:rPr lang="en-US" sz="1800" dirty="0" err="1"/>
              <a:t>Jahnavi</a:t>
            </a:r>
            <a:r>
              <a:rPr lang="en-US" sz="1800" dirty="0"/>
              <a:t> Sanjana </a:t>
            </a:r>
            <a:r>
              <a:rPr lang="en-US" sz="1800" dirty="0" err="1"/>
              <a:t>Patnala</a:t>
            </a:r>
            <a:r>
              <a:rPr lang="en-US" sz="1800" dirty="0"/>
              <a:t> (17131A0577)</a:t>
            </a:r>
          </a:p>
          <a:p>
            <a:r>
              <a:rPr lang="en-US" sz="1800" dirty="0"/>
              <a:t>                                                                                           Kesavadas Sri Sai Tharun (17131A0599)</a:t>
            </a:r>
          </a:p>
          <a:p>
            <a:r>
              <a:rPr lang="en-US" sz="1800" dirty="0"/>
              <a:t>                                                                       </a:t>
            </a:r>
            <a:r>
              <a:rPr lang="en-US" sz="1800" dirty="0" err="1"/>
              <a:t>Kurli</a:t>
            </a:r>
            <a:r>
              <a:rPr lang="en-US" sz="1800" dirty="0"/>
              <a:t> </a:t>
            </a:r>
            <a:r>
              <a:rPr lang="en-US" sz="1800" dirty="0" err="1"/>
              <a:t>Vineetha</a:t>
            </a:r>
            <a:r>
              <a:rPr lang="en-US" sz="1800" dirty="0"/>
              <a:t> (17131A05B7)</a:t>
            </a:r>
          </a:p>
          <a:p>
            <a:endParaRPr lang="en-US" dirty="0"/>
          </a:p>
        </p:txBody>
      </p:sp>
      <p:sp>
        <p:nvSpPr>
          <p:cNvPr id="6" name="TextBox 5">
            <a:extLst>
              <a:ext uri="{FF2B5EF4-FFF2-40B4-BE49-F238E27FC236}">
                <a16:creationId xmlns:a16="http://schemas.microsoft.com/office/drawing/2014/main" id="{77AA875F-DB60-46FB-807C-C844BF62BD18}"/>
              </a:ext>
            </a:extLst>
          </p:cNvPr>
          <p:cNvSpPr txBox="1"/>
          <p:nvPr/>
        </p:nvSpPr>
        <p:spPr>
          <a:xfrm>
            <a:off x="1414510" y="3613666"/>
            <a:ext cx="3582140" cy="1231106"/>
          </a:xfrm>
          <a:prstGeom prst="rect">
            <a:avLst/>
          </a:prstGeom>
          <a:noFill/>
        </p:spPr>
        <p:txBody>
          <a:bodyPr wrap="square" rtlCol="0">
            <a:spAutoFit/>
          </a:bodyPr>
          <a:lstStyle/>
          <a:p>
            <a:r>
              <a:rPr lang="en-US" sz="2000" u="sng" dirty="0"/>
              <a:t>Guided by</a:t>
            </a:r>
            <a:r>
              <a:rPr lang="en-US" dirty="0"/>
              <a:t>:</a:t>
            </a:r>
          </a:p>
          <a:p>
            <a:r>
              <a:rPr lang="en-US" dirty="0" err="1"/>
              <a:t>Dr.G.Satya</a:t>
            </a:r>
            <a:r>
              <a:rPr lang="en-US" dirty="0"/>
              <a:t> Keerthi</a:t>
            </a:r>
          </a:p>
          <a:p>
            <a:r>
              <a:rPr lang="en-US" dirty="0"/>
              <a:t>M.Tech.,</a:t>
            </a:r>
            <a:r>
              <a:rPr lang="en-US" dirty="0" err="1"/>
              <a:t>Ph.D</a:t>
            </a:r>
            <a:endParaRPr lang="en-US" dirty="0"/>
          </a:p>
          <a:p>
            <a:r>
              <a:rPr lang="en-US" dirty="0"/>
              <a:t>Assistant Professor</a:t>
            </a:r>
          </a:p>
        </p:txBody>
      </p:sp>
      <p:sp>
        <p:nvSpPr>
          <p:cNvPr id="4" name="Slide Number Placeholder 3">
            <a:extLst>
              <a:ext uri="{FF2B5EF4-FFF2-40B4-BE49-F238E27FC236}">
                <a16:creationId xmlns:a16="http://schemas.microsoft.com/office/drawing/2014/main" id="{E0CF04F9-154D-4264-9199-3C9B7035B706}"/>
              </a:ext>
            </a:extLst>
          </p:cNvPr>
          <p:cNvSpPr>
            <a:spLocks noGrp="1"/>
          </p:cNvSpPr>
          <p:nvPr>
            <p:ph type="sldNum" sz="quarter" idx="12"/>
          </p:nvPr>
        </p:nvSpPr>
        <p:spPr/>
        <p:txBody>
          <a:bodyPr/>
          <a:lstStyle/>
          <a:p>
            <a:r>
              <a:rPr lang="en-US" dirty="0"/>
              <a:t>.</a:t>
            </a:r>
          </a:p>
        </p:txBody>
      </p:sp>
      <p:sp>
        <p:nvSpPr>
          <p:cNvPr id="9" name="TextBox 8">
            <a:extLst>
              <a:ext uri="{FF2B5EF4-FFF2-40B4-BE49-F238E27FC236}">
                <a16:creationId xmlns:a16="http://schemas.microsoft.com/office/drawing/2014/main" id="{A27760EE-6450-48F9-B734-3F2188912E90}"/>
              </a:ext>
            </a:extLst>
          </p:cNvPr>
          <p:cNvSpPr txBox="1"/>
          <p:nvPr/>
        </p:nvSpPr>
        <p:spPr>
          <a:xfrm>
            <a:off x="4032738" y="761999"/>
            <a:ext cx="8768861" cy="369332"/>
          </a:xfrm>
          <a:prstGeom prst="rect">
            <a:avLst/>
          </a:prstGeom>
          <a:noFill/>
        </p:spPr>
        <p:txBody>
          <a:bodyPr wrap="square">
            <a:spAutoFit/>
          </a:bodyPr>
          <a:lstStyle/>
          <a:p>
            <a:pPr marR="1810525" rtl="0">
              <a:spcBef>
                <a:spcPts val="2294"/>
              </a:spcBef>
              <a:spcAft>
                <a:spcPts val="0"/>
              </a:spcAft>
            </a:pPr>
            <a:r>
              <a:rPr lang="en-US" b="1" dirty="0">
                <a:solidFill>
                  <a:srgbClr val="231F20"/>
                </a:solidFill>
                <a:latin typeface="Times" panose="02020603050405020304" pitchFamily="18" charset="0"/>
              </a:rPr>
              <a:t>DEPARTMENT OF COMPUTER SCIENCE AND E</a:t>
            </a:r>
            <a:r>
              <a:rPr lang="en-US" b="1" i="0" u="none" strike="noStrike" dirty="0">
                <a:solidFill>
                  <a:srgbClr val="231F20"/>
                </a:solidFill>
                <a:effectLst/>
                <a:latin typeface="Times" panose="02020603050405020304" pitchFamily="18" charset="0"/>
              </a:rPr>
              <a:t>NGINEERING</a:t>
            </a:r>
            <a:endParaRPr lang="en-US" b="1" dirty="0">
              <a:effectLst/>
            </a:endParaRP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6737" y="0"/>
            <a:ext cx="9305483" cy="761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476797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5327753-8F39-45A9-A50F-4C84F1F9C5E8}"/>
              </a:ext>
            </a:extLst>
          </p:cNvPr>
          <p:cNvSpPr>
            <a:spLocks noGrp="1"/>
          </p:cNvSpPr>
          <p:nvPr>
            <p:ph type="sldNum" sz="quarter" idx="12"/>
          </p:nvPr>
        </p:nvSpPr>
        <p:spPr/>
        <p:txBody>
          <a:bodyPr/>
          <a:lstStyle/>
          <a:p>
            <a:r>
              <a:rPr lang="en-US" dirty="0"/>
              <a:t>9</a:t>
            </a:r>
          </a:p>
        </p:txBody>
      </p:sp>
      <p:sp>
        <p:nvSpPr>
          <p:cNvPr id="4" name="TextBox 3">
            <a:extLst>
              <a:ext uri="{FF2B5EF4-FFF2-40B4-BE49-F238E27FC236}">
                <a16:creationId xmlns:a16="http://schemas.microsoft.com/office/drawing/2014/main" id="{897177AE-C9CD-4544-8651-21AA225E8B35}"/>
              </a:ext>
            </a:extLst>
          </p:cNvPr>
          <p:cNvSpPr txBox="1"/>
          <p:nvPr/>
        </p:nvSpPr>
        <p:spPr>
          <a:xfrm>
            <a:off x="1094173" y="501134"/>
            <a:ext cx="6094520" cy="461665"/>
          </a:xfrm>
          <a:prstGeom prst="rect">
            <a:avLst/>
          </a:prstGeom>
          <a:noFill/>
        </p:spPr>
        <p:txBody>
          <a:bodyPr wrap="square">
            <a:spAutoFit/>
          </a:bodyPr>
          <a:lstStyle/>
          <a:p>
            <a:r>
              <a:rPr lang="en-US" sz="2400" b="1" dirty="0">
                <a:effectLst/>
                <a:latin typeface="Times New Roman" panose="02020603050405020304" pitchFamily="18" charset="0"/>
                <a:ea typeface="Times New Roman" panose="02020603050405020304" pitchFamily="18" charset="0"/>
              </a:rPr>
              <a:t>K-NEAREST NEIGHBORS CLASSIFIER</a:t>
            </a:r>
            <a:endParaRPr lang="en-US" sz="2400" dirty="0"/>
          </a:p>
        </p:txBody>
      </p:sp>
      <p:sp>
        <p:nvSpPr>
          <p:cNvPr id="9" name="TextBox 8">
            <a:extLst>
              <a:ext uri="{FF2B5EF4-FFF2-40B4-BE49-F238E27FC236}">
                <a16:creationId xmlns:a16="http://schemas.microsoft.com/office/drawing/2014/main" id="{ECCE4105-25F9-4C73-BB76-610111A35F31}"/>
              </a:ext>
            </a:extLst>
          </p:cNvPr>
          <p:cNvSpPr txBox="1"/>
          <p:nvPr/>
        </p:nvSpPr>
        <p:spPr>
          <a:xfrm>
            <a:off x="1520190" y="1202553"/>
            <a:ext cx="6094476" cy="1882567"/>
          </a:xfrm>
          <a:prstGeom prst="rect">
            <a:avLst/>
          </a:prstGeom>
          <a:noFill/>
        </p:spPr>
        <p:txBody>
          <a:bodyPr wrap="square">
            <a:spAutoFit/>
          </a:bodyPr>
          <a:lstStyle/>
          <a:p>
            <a:pPr marL="0" marR="0">
              <a:lnSpc>
                <a:spcPct val="150000"/>
              </a:lnSpc>
              <a:spcBef>
                <a:spcPts val="0"/>
              </a:spcBef>
              <a:spcAft>
                <a:spcPts val="0"/>
              </a:spcAft>
            </a:pPr>
            <a:r>
              <a:rPr lang="en-US" sz="2000" dirty="0">
                <a:effectLst/>
                <a:ea typeface="Times New Roman" panose="02020603050405020304" pitchFamily="18" charset="0"/>
              </a:rPr>
              <a:t>KNN has the following basic steps:</a:t>
            </a:r>
          </a:p>
          <a:p>
            <a:pPr marL="342900" marR="0" lvl="0" indent="-342900">
              <a:lnSpc>
                <a:spcPct val="150000"/>
              </a:lnSpc>
              <a:spcBef>
                <a:spcPts val="0"/>
              </a:spcBef>
              <a:spcAft>
                <a:spcPts val="0"/>
              </a:spcAft>
              <a:tabLst>
                <a:tab pos="457200" algn="l"/>
              </a:tabLst>
            </a:pPr>
            <a:r>
              <a:rPr lang="en-US" sz="2000" dirty="0">
                <a:effectLst/>
                <a:ea typeface="Times New Roman" panose="02020603050405020304" pitchFamily="18" charset="0"/>
              </a:rPr>
              <a:t>1) Calculate distance</a:t>
            </a:r>
          </a:p>
          <a:p>
            <a:pPr marL="342900" marR="0" lvl="0" indent="-342900">
              <a:lnSpc>
                <a:spcPct val="150000"/>
              </a:lnSpc>
              <a:spcBef>
                <a:spcPts val="0"/>
              </a:spcBef>
              <a:spcAft>
                <a:spcPts val="0"/>
              </a:spcAft>
              <a:tabLst>
                <a:tab pos="457200" algn="l"/>
              </a:tabLst>
            </a:pPr>
            <a:r>
              <a:rPr lang="en-US" sz="2000" dirty="0">
                <a:effectLst/>
                <a:ea typeface="Times New Roman" panose="02020603050405020304" pitchFamily="18" charset="0"/>
              </a:rPr>
              <a:t>2) Find closest neighbors</a:t>
            </a:r>
          </a:p>
          <a:p>
            <a:pPr marL="342900" marR="0" lvl="0" indent="-342900">
              <a:lnSpc>
                <a:spcPct val="150000"/>
              </a:lnSpc>
              <a:spcBef>
                <a:spcPts val="0"/>
              </a:spcBef>
              <a:spcAft>
                <a:spcPts val="0"/>
              </a:spcAft>
              <a:tabLst>
                <a:tab pos="457200" algn="l"/>
              </a:tabLst>
            </a:pPr>
            <a:r>
              <a:rPr lang="en-US" sz="2000" dirty="0">
                <a:ea typeface="Times New Roman" panose="02020603050405020304" pitchFamily="18" charset="0"/>
              </a:rPr>
              <a:t>3) Vote for labels</a:t>
            </a:r>
            <a:endParaRPr lang="en-US" sz="2000" dirty="0">
              <a:effectLst/>
              <a:ea typeface="Times New Roman" panose="02020603050405020304" pitchFamily="18" charset="0"/>
            </a:endParaRPr>
          </a:p>
        </p:txBody>
      </p:sp>
      <p:pic>
        <p:nvPicPr>
          <p:cNvPr id="10" name="Picture 9">
            <a:extLst>
              <a:ext uri="{FF2B5EF4-FFF2-40B4-BE49-F238E27FC236}">
                <a16:creationId xmlns:a16="http://schemas.microsoft.com/office/drawing/2014/main" id="{22F23581-D9AA-4DFD-A293-D12A2996904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158740" y="2054837"/>
            <a:ext cx="5349240" cy="4069080"/>
          </a:xfrm>
          <a:prstGeom prst="rect">
            <a:avLst/>
          </a:prstGeom>
          <a:noFill/>
          <a:ln>
            <a:noFill/>
          </a:ln>
        </p:spPr>
      </p:pic>
      <p:sp>
        <p:nvSpPr>
          <p:cNvPr id="3" name="TextBox 2">
            <a:extLst>
              <a:ext uri="{FF2B5EF4-FFF2-40B4-BE49-F238E27FC236}">
                <a16:creationId xmlns:a16="http://schemas.microsoft.com/office/drawing/2014/main" id="{08586231-F026-43DA-B630-51C27B92418B}"/>
              </a:ext>
            </a:extLst>
          </p:cNvPr>
          <p:cNvSpPr txBox="1"/>
          <p:nvPr/>
        </p:nvSpPr>
        <p:spPr>
          <a:xfrm>
            <a:off x="6551720" y="6320901"/>
            <a:ext cx="3027286" cy="369332"/>
          </a:xfrm>
          <a:prstGeom prst="rect">
            <a:avLst/>
          </a:prstGeom>
          <a:noFill/>
        </p:spPr>
        <p:txBody>
          <a:bodyPr wrap="square" rtlCol="0">
            <a:spAutoFit/>
          </a:bodyPr>
          <a:lstStyle/>
          <a:p>
            <a:r>
              <a:rPr lang="en-US" dirty="0">
                <a:solidFill>
                  <a:schemeClr val="accent5">
                    <a:lumMod val="50000"/>
                  </a:schemeClr>
                </a:solidFill>
              </a:rPr>
              <a:t>Fig. KNN Classifier</a:t>
            </a:r>
          </a:p>
        </p:txBody>
      </p:sp>
    </p:spTree>
    <p:extLst>
      <p:ext uri="{BB962C8B-B14F-4D97-AF65-F5344CB8AC3E}">
        <p14:creationId xmlns:p14="http://schemas.microsoft.com/office/powerpoint/2010/main" val="6116285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B7744-4DDA-42C9-966B-E0D9A4C6E719}"/>
              </a:ext>
            </a:extLst>
          </p:cNvPr>
          <p:cNvSpPr>
            <a:spLocks noGrp="1"/>
          </p:cNvSpPr>
          <p:nvPr>
            <p:ph type="title"/>
          </p:nvPr>
        </p:nvSpPr>
        <p:spPr>
          <a:xfrm>
            <a:off x="990600" y="361951"/>
            <a:ext cx="11201400" cy="638175"/>
          </a:xfrm>
        </p:spPr>
        <p:txBody>
          <a:bodyPr>
            <a:normAutofit fontScale="90000"/>
          </a:bodyPr>
          <a:lstStyle/>
          <a:p>
            <a:r>
              <a:rPr lang="en-US" dirty="0">
                <a:solidFill>
                  <a:schemeClr val="accent6">
                    <a:lumMod val="50000"/>
                  </a:schemeClr>
                </a:solidFill>
              </a:rPr>
              <a:t>SYSTEM DESIGN (Block Diagram)</a:t>
            </a:r>
          </a:p>
        </p:txBody>
      </p:sp>
      <p:sp>
        <p:nvSpPr>
          <p:cNvPr id="3" name="Content Placeholder 2">
            <a:extLst>
              <a:ext uri="{FF2B5EF4-FFF2-40B4-BE49-F238E27FC236}">
                <a16:creationId xmlns:a16="http://schemas.microsoft.com/office/drawing/2014/main" id="{BAAFEFA3-3551-45FA-A8B5-EB7507F31645}"/>
              </a:ext>
            </a:extLst>
          </p:cNvPr>
          <p:cNvSpPr>
            <a:spLocks noGrp="1"/>
          </p:cNvSpPr>
          <p:nvPr>
            <p:ph idx="1"/>
          </p:nvPr>
        </p:nvSpPr>
        <p:spPr>
          <a:xfrm>
            <a:off x="1209676" y="1168802"/>
            <a:ext cx="10982324" cy="5857874"/>
          </a:xfrm>
        </p:spPr>
        <p:txBody>
          <a:bodyPr/>
          <a:lstStyle/>
          <a:p>
            <a:pPr marL="0" indent="0">
              <a:buNone/>
            </a:pPr>
            <a:r>
              <a:rPr lang="en-US" b="1" u="sng" dirty="0">
                <a:latin typeface="Times New Roman" panose="02020603050405020304" pitchFamily="18" charset="0"/>
                <a:cs typeface="Times New Roman" panose="02020603050405020304" pitchFamily="18" charset="0"/>
              </a:rPr>
              <a:t>PROCESS FLOW </a:t>
            </a:r>
          </a:p>
          <a:p>
            <a:pPr marL="0" indent="0">
              <a:buNone/>
            </a:pPr>
            <a:endParaRPr lang="en-US" b="1" u="sng" dirty="0"/>
          </a:p>
        </p:txBody>
      </p:sp>
      <p:sp>
        <p:nvSpPr>
          <p:cNvPr id="7" name="Slide Number Placeholder 6">
            <a:extLst>
              <a:ext uri="{FF2B5EF4-FFF2-40B4-BE49-F238E27FC236}">
                <a16:creationId xmlns:a16="http://schemas.microsoft.com/office/drawing/2014/main" id="{0282D464-5E75-406A-B701-8E83E9845EB8}"/>
              </a:ext>
            </a:extLst>
          </p:cNvPr>
          <p:cNvSpPr>
            <a:spLocks noGrp="1"/>
          </p:cNvSpPr>
          <p:nvPr>
            <p:ph type="sldNum" sz="quarter" idx="12"/>
          </p:nvPr>
        </p:nvSpPr>
        <p:spPr/>
        <p:txBody>
          <a:bodyPr/>
          <a:lstStyle/>
          <a:p>
            <a:r>
              <a:rPr lang="en-US" dirty="0"/>
              <a:t>10</a:t>
            </a:r>
          </a:p>
        </p:txBody>
      </p:sp>
      <p:pic>
        <p:nvPicPr>
          <p:cNvPr id="31" name="Picture 30">
            <a:extLst>
              <a:ext uri="{FF2B5EF4-FFF2-40B4-BE49-F238E27FC236}">
                <a16:creationId xmlns:a16="http://schemas.microsoft.com/office/drawing/2014/main" id="{9DFD9C7B-465B-4A95-B24F-8703AFAD457E}"/>
              </a:ext>
            </a:extLst>
          </p:cNvPr>
          <p:cNvPicPr/>
          <p:nvPr/>
        </p:nvPicPr>
        <p:blipFill>
          <a:blip r:embed="rId3">
            <a:extLst>
              <a:ext uri="{28A0092B-C50C-407E-A947-70E740481C1C}">
                <a14:useLocalDpi xmlns:a14="http://schemas.microsoft.com/office/drawing/2010/main" val="0"/>
              </a:ext>
            </a:extLst>
          </a:blip>
          <a:stretch>
            <a:fillRect/>
          </a:stretch>
        </p:blipFill>
        <p:spPr>
          <a:xfrm>
            <a:off x="1624614" y="1833933"/>
            <a:ext cx="7812350" cy="4190260"/>
          </a:xfrm>
          <a:prstGeom prst="rect">
            <a:avLst/>
          </a:prstGeom>
        </p:spPr>
      </p:pic>
      <p:sp>
        <p:nvSpPr>
          <p:cNvPr id="9" name="TextBox 8">
            <a:extLst>
              <a:ext uri="{FF2B5EF4-FFF2-40B4-BE49-F238E27FC236}">
                <a16:creationId xmlns:a16="http://schemas.microsoft.com/office/drawing/2014/main" id="{F0C1D1C8-BA8E-45E0-906B-3A20DF82C948}"/>
              </a:ext>
            </a:extLst>
          </p:cNvPr>
          <p:cNvSpPr txBox="1"/>
          <p:nvPr/>
        </p:nvSpPr>
        <p:spPr>
          <a:xfrm>
            <a:off x="3705016" y="6063448"/>
            <a:ext cx="4021585" cy="381739"/>
          </a:xfrm>
          <a:prstGeom prst="rect">
            <a:avLst/>
          </a:prstGeom>
          <a:noFill/>
        </p:spPr>
        <p:txBody>
          <a:bodyPr wrap="square" rtlCol="0">
            <a:spAutoFit/>
          </a:bodyPr>
          <a:lstStyle/>
          <a:p>
            <a:r>
              <a:rPr lang="en-US" dirty="0">
                <a:solidFill>
                  <a:schemeClr val="accent5">
                    <a:lumMod val="50000"/>
                  </a:schemeClr>
                </a:solidFill>
              </a:rPr>
              <a:t>Fig. </a:t>
            </a:r>
            <a:r>
              <a:rPr lang="en-US" dirty="0">
                <a:solidFill>
                  <a:schemeClr val="accent5">
                    <a:lumMod val="50000"/>
                  </a:schemeClr>
                </a:solidFill>
                <a:latin typeface="Times New Roman" panose="02020603050405020304" pitchFamily="18" charset="0"/>
                <a:cs typeface="Times New Roman" panose="02020603050405020304" pitchFamily="18" charset="0"/>
              </a:rPr>
              <a:t>Process Flow Diagram</a:t>
            </a:r>
          </a:p>
        </p:txBody>
      </p:sp>
    </p:spTree>
    <p:extLst>
      <p:ext uri="{BB962C8B-B14F-4D97-AF65-F5344CB8AC3E}">
        <p14:creationId xmlns:p14="http://schemas.microsoft.com/office/powerpoint/2010/main" val="819788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DE6FEE-EBB7-492A-9869-164C30843F9F}"/>
              </a:ext>
            </a:extLst>
          </p:cNvPr>
          <p:cNvSpPr>
            <a:spLocks noGrp="1"/>
          </p:cNvSpPr>
          <p:nvPr>
            <p:ph type="sldNum" sz="quarter" idx="12"/>
          </p:nvPr>
        </p:nvSpPr>
        <p:spPr>
          <a:xfrm>
            <a:off x="11614638" y="73181"/>
            <a:ext cx="447920" cy="585986"/>
          </a:xfrm>
        </p:spPr>
        <p:txBody>
          <a:bodyPr/>
          <a:lstStyle/>
          <a:p>
            <a:r>
              <a:rPr lang="en-US" dirty="0"/>
              <a:t>11</a:t>
            </a:r>
          </a:p>
        </p:txBody>
      </p:sp>
      <p:sp>
        <p:nvSpPr>
          <p:cNvPr id="3" name="TextBox 2">
            <a:extLst>
              <a:ext uri="{FF2B5EF4-FFF2-40B4-BE49-F238E27FC236}">
                <a16:creationId xmlns:a16="http://schemas.microsoft.com/office/drawing/2014/main" id="{A948C6AB-E6DF-408B-9D37-AE7C68C0A8D2}"/>
              </a:ext>
            </a:extLst>
          </p:cNvPr>
          <p:cNvSpPr txBox="1"/>
          <p:nvPr/>
        </p:nvSpPr>
        <p:spPr>
          <a:xfrm>
            <a:off x="1242874" y="514905"/>
            <a:ext cx="4853126" cy="400110"/>
          </a:xfrm>
          <a:prstGeom prst="rect">
            <a:avLst/>
          </a:prstGeom>
          <a:noFill/>
        </p:spPr>
        <p:txBody>
          <a:bodyPr wrap="square" rtlCol="0">
            <a:spAutoFit/>
          </a:bodyPr>
          <a:lstStyle/>
          <a:p>
            <a:r>
              <a:rPr lang="en-US" sz="2000" b="1" u="sng" dirty="0">
                <a:latin typeface="Times New Roman" panose="02020603050405020304" pitchFamily="18" charset="0"/>
                <a:cs typeface="Times New Roman" panose="02020603050405020304" pitchFamily="18" charset="0"/>
              </a:rPr>
              <a:t>ARCHITECTURE DIAGRAM</a:t>
            </a:r>
          </a:p>
        </p:txBody>
      </p:sp>
      <p:pic>
        <p:nvPicPr>
          <p:cNvPr id="6" name="Picture 5">
            <a:extLst>
              <a:ext uri="{FF2B5EF4-FFF2-40B4-BE49-F238E27FC236}">
                <a16:creationId xmlns:a16="http://schemas.microsoft.com/office/drawing/2014/main" id="{52468A53-A13D-43C3-BDB9-CB29D2342DC2}"/>
              </a:ext>
            </a:extLst>
          </p:cNvPr>
          <p:cNvPicPr/>
          <p:nvPr/>
        </p:nvPicPr>
        <p:blipFill>
          <a:blip r:embed="rId3">
            <a:extLst>
              <a:ext uri="{28A0092B-C50C-407E-A947-70E740481C1C}">
                <a14:useLocalDpi xmlns:a14="http://schemas.microsoft.com/office/drawing/2010/main" val="0"/>
              </a:ext>
            </a:extLst>
          </a:blip>
          <a:srcRect l="1909" r="1909"/>
          <a:stretch>
            <a:fillRect/>
          </a:stretch>
        </p:blipFill>
        <p:spPr bwMode="auto">
          <a:xfrm>
            <a:off x="2064390" y="1330621"/>
            <a:ext cx="6804401" cy="3476126"/>
          </a:xfrm>
          <a:prstGeom prst="rect">
            <a:avLst/>
          </a:prstGeom>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3032E8B3-DA34-4E04-AB71-FEAF99819038}"/>
              </a:ext>
            </a:extLst>
          </p:cNvPr>
          <p:cNvSpPr txBox="1"/>
          <p:nvPr/>
        </p:nvSpPr>
        <p:spPr>
          <a:xfrm>
            <a:off x="4139213" y="5158047"/>
            <a:ext cx="6094520" cy="369332"/>
          </a:xfrm>
          <a:prstGeom prst="rect">
            <a:avLst/>
          </a:prstGeom>
          <a:noFill/>
        </p:spPr>
        <p:txBody>
          <a:bodyPr wrap="square">
            <a:spAutoFit/>
          </a:bodyPr>
          <a:lstStyle/>
          <a:p>
            <a:r>
              <a:rPr lang="en-US" dirty="0">
                <a:solidFill>
                  <a:schemeClr val="accent5">
                    <a:lumMod val="50000"/>
                  </a:schemeClr>
                </a:solidFill>
              </a:rPr>
              <a:t>Fig. </a:t>
            </a:r>
            <a:r>
              <a:rPr lang="en-US" dirty="0">
                <a:solidFill>
                  <a:schemeClr val="accent5">
                    <a:lumMod val="50000"/>
                  </a:schemeClr>
                </a:solidFill>
                <a:latin typeface="Times New Roman" panose="02020603050405020304" pitchFamily="18" charset="0"/>
                <a:cs typeface="Times New Roman" panose="02020603050405020304" pitchFamily="18" charset="0"/>
              </a:rPr>
              <a:t>Architecture Flow</a:t>
            </a:r>
          </a:p>
        </p:txBody>
      </p:sp>
    </p:spTree>
    <p:extLst>
      <p:ext uri="{BB962C8B-B14F-4D97-AF65-F5344CB8AC3E}">
        <p14:creationId xmlns:p14="http://schemas.microsoft.com/office/powerpoint/2010/main" val="33729998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95B13D1-B09D-45A9-8817-5AF0D3DB50F6}"/>
              </a:ext>
            </a:extLst>
          </p:cNvPr>
          <p:cNvSpPr>
            <a:spLocks noGrp="1"/>
          </p:cNvSpPr>
          <p:nvPr>
            <p:ph type="sldNum" sz="quarter" idx="12"/>
          </p:nvPr>
        </p:nvSpPr>
        <p:spPr/>
        <p:txBody>
          <a:bodyPr/>
          <a:lstStyle/>
          <a:p>
            <a:r>
              <a:rPr lang="en-US" dirty="0"/>
              <a:t>12</a:t>
            </a:r>
          </a:p>
        </p:txBody>
      </p:sp>
      <p:sp>
        <p:nvSpPr>
          <p:cNvPr id="3" name="TextBox 2">
            <a:extLst>
              <a:ext uri="{FF2B5EF4-FFF2-40B4-BE49-F238E27FC236}">
                <a16:creationId xmlns:a16="http://schemas.microsoft.com/office/drawing/2014/main" id="{1BEA1DAB-32A9-4D9F-8400-0D5F1D2AB813}"/>
              </a:ext>
            </a:extLst>
          </p:cNvPr>
          <p:cNvSpPr txBox="1"/>
          <p:nvPr/>
        </p:nvSpPr>
        <p:spPr>
          <a:xfrm>
            <a:off x="893685" y="479395"/>
            <a:ext cx="10404629" cy="707886"/>
          </a:xfrm>
          <a:prstGeom prst="rect">
            <a:avLst/>
          </a:prstGeom>
          <a:noFill/>
        </p:spPr>
        <p:txBody>
          <a:bodyPr wrap="square" rtlCol="0">
            <a:spAutoFit/>
          </a:bodyPr>
          <a:lstStyle/>
          <a:p>
            <a:r>
              <a:rPr lang="en-US" sz="4000" dirty="0">
                <a:solidFill>
                  <a:schemeClr val="accent6">
                    <a:lumMod val="50000"/>
                  </a:schemeClr>
                </a:solidFill>
              </a:rPr>
              <a:t>BRIEF INTRODUCTION OF THE BLOCK DIAGRAM</a:t>
            </a:r>
            <a:endParaRPr lang="en-US" dirty="0">
              <a:solidFill>
                <a:schemeClr val="accent6">
                  <a:lumMod val="50000"/>
                </a:schemeClr>
              </a:solidFill>
            </a:endParaRPr>
          </a:p>
        </p:txBody>
      </p:sp>
      <p:sp>
        <p:nvSpPr>
          <p:cNvPr id="5" name="TextBox 4">
            <a:extLst>
              <a:ext uri="{FF2B5EF4-FFF2-40B4-BE49-F238E27FC236}">
                <a16:creationId xmlns:a16="http://schemas.microsoft.com/office/drawing/2014/main" id="{A48C586A-40EB-48B0-B113-61ACB5BAF06A}"/>
              </a:ext>
            </a:extLst>
          </p:cNvPr>
          <p:cNvSpPr txBox="1"/>
          <p:nvPr/>
        </p:nvSpPr>
        <p:spPr>
          <a:xfrm>
            <a:off x="1491449" y="1589102"/>
            <a:ext cx="9806865" cy="1938992"/>
          </a:xfrm>
          <a:prstGeom prst="rect">
            <a:avLst/>
          </a:prstGeom>
          <a:noFill/>
        </p:spPr>
        <p:txBody>
          <a:bodyPr wrap="square" rtlCol="0">
            <a:spAutoFit/>
          </a:bodyPr>
          <a:lstStyle/>
          <a:p>
            <a:pPr marL="342900" indent="-342900" algn="just">
              <a:buFont typeface="Wingdings" panose="05000000000000000000" pitchFamily="2" charset="2"/>
              <a:buChar char="q"/>
            </a:pPr>
            <a:r>
              <a:rPr lang="en-US" sz="2000" dirty="0"/>
              <a:t>The dataset needs to be preprocessed, by removing all the irrelevant data and then, the preprocessed data is used to train the model, using KNN Classifier and thus making a predictive system, for predicting the diabetic condition.</a:t>
            </a:r>
          </a:p>
          <a:p>
            <a:pPr algn="just"/>
            <a:endParaRPr lang="en-US" sz="2000" dirty="0"/>
          </a:p>
          <a:p>
            <a:pPr marL="342900" indent="-342900" algn="just">
              <a:buFont typeface="Wingdings" panose="05000000000000000000" pitchFamily="2" charset="2"/>
              <a:buChar char="q"/>
            </a:pPr>
            <a:r>
              <a:rPr lang="en-US" sz="2000" dirty="0"/>
              <a:t>Then, we have developed an User Interface (UI), for a person to input the values based on his medical conditions and check whether he/she is diabetic or not.</a:t>
            </a:r>
          </a:p>
        </p:txBody>
      </p:sp>
    </p:spTree>
    <p:extLst>
      <p:ext uri="{BB962C8B-B14F-4D97-AF65-F5344CB8AC3E}">
        <p14:creationId xmlns:p14="http://schemas.microsoft.com/office/powerpoint/2010/main" val="6575733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BBDCB0-D4B4-4260-9DB7-49F673D52808}"/>
              </a:ext>
            </a:extLst>
          </p:cNvPr>
          <p:cNvSpPr txBox="1"/>
          <p:nvPr/>
        </p:nvSpPr>
        <p:spPr>
          <a:xfrm>
            <a:off x="5638800" y="2971800"/>
            <a:ext cx="914400" cy="914400"/>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C92F76C5-6CFB-430B-B490-130F01A9EB04}"/>
              </a:ext>
            </a:extLst>
          </p:cNvPr>
          <p:cNvSpPr txBox="1"/>
          <p:nvPr/>
        </p:nvSpPr>
        <p:spPr>
          <a:xfrm>
            <a:off x="1038225" y="285750"/>
            <a:ext cx="9201150" cy="769441"/>
          </a:xfrm>
          <a:prstGeom prst="rect">
            <a:avLst/>
          </a:prstGeom>
          <a:noFill/>
        </p:spPr>
        <p:txBody>
          <a:bodyPr wrap="square" rtlCol="0">
            <a:spAutoFit/>
          </a:bodyPr>
          <a:lstStyle/>
          <a:p>
            <a:r>
              <a:rPr lang="en-US" sz="4400" dirty="0">
                <a:solidFill>
                  <a:schemeClr val="accent6">
                    <a:lumMod val="50000"/>
                  </a:schemeClr>
                </a:solidFill>
                <a:latin typeface="+mj-lt"/>
              </a:rPr>
              <a:t>SOFTWARE REQUIREMENTS</a:t>
            </a:r>
          </a:p>
        </p:txBody>
      </p:sp>
      <p:sp>
        <p:nvSpPr>
          <p:cNvPr id="4" name="TextBox 3">
            <a:extLst>
              <a:ext uri="{FF2B5EF4-FFF2-40B4-BE49-F238E27FC236}">
                <a16:creationId xmlns:a16="http://schemas.microsoft.com/office/drawing/2014/main" id="{E8ABD66B-950C-4245-ABAC-1D89E45F611D}"/>
              </a:ext>
            </a:extLst>
          </p:cNvPr>
          <p:cNvSpPr txBox="1"/>
          <p:nvPr/>
        </p:nvSpPr>
        <p:spPr>
          <a:xfrm>
            <a:off x="1457325" y="1362075"/>
            <a:ext cx="8286750" cy="2554545"/>
          </a:xfrm>
          <a:prstGeom prst="rect">
            <a:avLst/>
          </a:prstGeom>
          <a:noFill/>
        </p:spPr>
        <p:txBody>
          <a:bodyPr wrap="square" rtlCol="0">
            <a:spAutoFit/>
          </a:bodyPr>
          <a:lstStyle/>
          <a:p>
            <a:pPr marL="285750" indent="-285750">
              <a:buSzPct val="130000"/>
              <a:buFont typeface="Wingdings" panose="05000000000000000000" pitchFamily="2" charset="2"/>
              <a:buChar char="v"/>
            </a:pPr>
            <a:r>
              <a:rPr lang="en-US" sz="2000" dirty="0"/>
              <a:t>Operating System: Windows</a:t>
            </a:r>
          </a:p>
          <a:p>
            <a:pPr marL="285750" indent="-285750">
              <a:buSzPct val="130000"/>
              <a:buFont typeface="Wingdings" panose="05000000000000000000" pitchFamily="2" charset="2"/>
              <a:buChar char="v"/>
            </a:pPr>
            <a:r>
              <a:rPr lang="en-US" sz="2000" dirty="0"/>
              <a:t>Programming Language: Python</a:t>
            </a:r>
          </a:p>
          <a:p>
            <a:pPr marL="285750" indent="-285750">
              <a:buSzPct val="130000"/>
              <a:buFont typeface="Wingdings" panose="05000000000000000000" pitchFamily="2" charset="2"/>
              <a:buChar char="v"/>
            </a:pPr>
            <a:r>
              <a:rPr lang="en-US" sz="2000" dirty="0"/>
              <a:t>Notebook: Google </a:t>
            </a:r>
            <a:r>
              <a:rPr lang="en-US" sz="2000" dirty="0" err="1"/>
              <a:t>Colab</a:t>
            </a:r>
            <a:endParaRPr lang="en-US" sz="2000" dirty="0"/>
          </a:p>
          <a:p>
            <a:pPr marL="285750" indent="-285750">
              <a:buSzPct val="130000"/>
              <a:buFont typeface="Wingdings" panose="05000000000000000000" pitchFamily="2" charset="2"/>
              <a:buChar char="v"/>
            </a:pPr>
            <a:r>
              <a:rPr lang="en-US" sz="2000" dirty="0"/>
              <a:t>Libraries and Framework :</a:t>
            </a:r>
          </a:p>
          <a:p>
            <a:pPr>
              <a:buSzPct val="130000"/>
            </a:pPr>
            <a:r>
              <a:rPr lang="en-US" sz="2000" dirty="0"/>
              <a:t>     </a:t>
            </a:r>
            <a:r>
              <a:rPr lang="en-US" sz="2000" dirty="0" err="1"/>
              <a:t>Numpy</a:t>
            </a:r>
            <a:endParaRPr lang="en-US" sz="2000" dirty="0"/>
          </a:p>
          <a:p>
            <a:pPr>
              <a:buSzPct val="130000"/>
            </a:pPr>
            <a:r>
              <a:rPr lang="en-US" sz="2000" dirty="0"/>
              <a:t>     Pandas</a:t>
            </a:r>
          </a:p>
          <a:p>
            <a:pPr>
              <a:buSzPct val="130000"/>
            </a:pPr>
            <a:r>
              <a:rPr lang="en-US" sz="2000" dirty="0"/>
              <a:t>     </a:t>
            </a:r>
            <a:r>
              <a:rPr lang="en-US" sz="2000" dirty="0" err="1"/>
              <a:t>Sklearn</a:t>
            </a:r>
            <a:endParaRPr lang="en-US" sz="2000" dirty="0"/>
          </a:p>
          <a:p>
            <a:pPr>
              <a:buSzPct val="130000"/>
            </a:pPr>
            <a:r>
              <a:rPr lang="en-US" sz="2000" dirty="0"/>
              <a:t>     Django</a:t>
            </a:r>
          </a:p>
        </p:txBody>
      </p:sp>
      <p:sp>
        <p:nvSpPr>
          <p:cNvPr id="5" name="TextBox 4">
            <a:extLst>
              <a:ext uri="{FF2B5EF4-FFF2-40B4-BE49-F238E27FC236}">
                <a16:creationId xmlns:a16="http://schemas.microsoft.com/office/drawing/2014/main" id="{7AE6737A-0721-4D47-B473-059C5514802A}"/>
              </a:ext>
            </a:extLst>
          </p:cNvPr>
          <p:cNvSpPr txBox="1"/>
          <p:nvPr/>
        </p:nvSpPr>
        <p:spPr>
          <a:xfrm>
            <a:off x="1038225" y="3994695"/>
            <a:ext cx="8362949" cy="769441"/>
          </a:xfrm>
          <a:prstGeom prst="rect">
            <a:avLst/>
          </a:prstGeom>
          <a:noFill/>
        </p:spPr>
        <p:txBody>
          <a:bodyPr wrap="square" rtlCol="0">
            <a:spAutoFit/>
          </a:bodyPr>
          <a:lstStyle/>
          <a:p>
            <a:r>
              <a:rPr lang="en-US" sz="4400" dirty="0">
                <a:solidFill>
                  <a:schemeClr val="accent6">
                    <a:lumMod val="50000"/>
                  </a:schemeClr>
                </a:solidFill>
                <a:latin typeface="+mj-lt"/>
              </a:rPr>
              <a:t>HARDWARE REQUIREMENTS</a:t>
            </a:r>
          </a:p>
        </p:txBody>
      </p:sp>
      <p:sp>
        <p:nvSpPr>
          <p:cNvPr id="6" name="TextBox 5">
            <a:extLst>
              <a:ext uri="{FF2B5EF4-FFF2-40B4-BE49-F238E27FC236}">
                <a16:creationId xmlns:a16="http://schemas.microsoft.com/office/drawing/2014/main" id="{3E21509B-E122-4389-9716-EFC6AEF738EB}"/>
              </a:ext>
            </a:extLst>
          </p:cNvPr>
          <p:cNvSpPr txBox="1"/>
          <p:nvPr/>
        </p:nvSpPr>
        <p:spPr>
          <a:xfrm>
            <a:off x="1457325" y="4988093"/>
            <a:ext cx="8048625" cy="1015663"/>
          </a:xfrm>
          <a:prstGeom prst="rect">
            <a:avLst/>
          </a:prstGeom>
          <a:noFill/>
        </p:spPr>
        <p:txBody>
          <a:bodyPr wrap="square" rtlCol="0">
            <a:spAutoFit/>
          </a:bodyPr>
          <a:lstStyle/>
          <a:p>
            <a:pPr marL="285750" indent="-285750">
              <a:buSzPct val="130000"/>
              <a:buFont typeface="Wingdings" panose="05000000000000000000" pitchFamily="2" charset="2"/>
              <a:buChar char="v"/>
            </a:pPr>
            <a:r>
              <a:rPr lang="en-US" sz="2000" dirty="0"/>
              <a:t>Processor: Intel/AMD processor</a:t>
            </a:r>
          </a:p>
          <a:p>
            <a:pPr marL="285750" indent="-285750">
              <a:buSzPct val="130000"/>
              <a:buFont typeface="Wingdings" panose="05000000000000000000" pitchFamily="2" charset="2"/>
              <a:buChar char="v"/>
            </a:pPr>
            <a:r>
              <a:rPr lang="en-US" sz="2000" dirty="0"/>
              <a:t>RAM: 4 GB</a:t>
            </a:r>
          </a:p>
          <a:p>
            <a:pPr marL="285750" indent="-285750">
              <a:buSzPct val="130000"/>
              <a:buFont typeface="Wingdings" panose="05000000000000000000" pitchFamily="2" charset="2"/>
              <a:buChar char="v"/>
            </a:pPr>
            <a:r>
              <a:rPr lang="en-US" sz="2000" dirty="0"/>
              <a:t>Disc Space: 100 GB</a:t>
            </a:r>
          </a:p>
        </p:txBody>
      </p:sp>
      <p:pic>
        <p:nvPicPr>
          <p:cNvPr id="8" name="Picture 7">
            <a:extLst>
              <a:ext uri="{FF2B5EF4-FFF2-40B4-BE49-F238E27FC236}">
                <a16:creationId xmlns:a16="http://schemas.microsoft.com/office/drawing/2014/main" id="{2112BF9E-DEB3-4A1F-A147-8973913EBB5A}"/>
              </a:ext>
            </a:extLst>
          </p:cNvPr>
          <p:cNvPicPr>
            <a:picLocks noChangeAspect="1"/>
          </p:cNvPicPr>
          <p:nvPr/>
        </p:nvPicPr>
        <p:blipFill>
          <a:blip r:embed="rId3"/>
          <a:stretch>
            <a:fillRect/>
          </a:stretch>
        </p:blipFill>
        <p:spPr>
          <a:xfrm>
            <a:off x="5896599" y="1900326"/>
            <a:ext cx="2011973" cy="1844903"/>
          </a:xfrm>
          <a:prstGeom prst="rect">
            <a:avLst/>
          </a:prstGeom>
        </p:spPr>
      </p:pic>
      <p:sp>
        <p:nvSpPr>
          <p:cNvPr id="9" name="Slide Number Placeholder 8">
            <a:extLst>
              <a:ext uri="{FF2B5EF4-FFF2-40B4-BE49-F238E27FC236}">
                <a16:creationId xmlns:a16="http://schemas.microsoft.com/office/drawing/2014/main" id="{6C6A9040-555D-415A-A53B-BEE4F92D0252}"/>
              </a:ext>
            </a:extLst>
          </p:cNvPr>
          <p:cNvSpPr>
            <a:spLocks noGrp="1"/>
          </p:cNvSpPr>
          <p:nvPr>
            <p:ph type="sldNum" sz="quarter" idx="12"/>
          </p:nvPr>
        </p:nvSpPr>
        <p:spPr/>
        <p:txBody>
          <a:bodyPr/>
          <a:lstStyle/>
          <a:p>
            <a:r>
              <a:rPr lang="en-US" dirty="0"/>
              <a:t>13</a:t>
            </a:r>
          </a:p>
        </p:txBody>
      </p:sp>
      <p:pic>
        <p:nvPicPr>
          <p:cNvPr id="1026" name="Picture 2">
            <a:extLst>
              <a:ext uri="{FF2B5EF4-FFF2-40B4-BE49-F238E27FC236}">
                <a16:creationId xmlns:a16="http://schemas.microsoft.com/office/drawing/2014/main" id="{50FEBF4E-F36A-4F5F-A18B-47F0D6E7DB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31889" y="1925835"/>
            <a:ext cx="1859800" cy="184490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A834DA6F-B55D-4680-AE12-7E6244D84C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39303" y="1900326"/>
            <a:ext cx="1956786" cy="1844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19690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901C1-BA5E-4D12-974F-165EDA79AC0E}"/>
              </a:ext>
            </a:extLst>
          </p:cNvPr>
          <p:cNvSpPr>
            <a:spLocks noGrp="1"/>
          </p:cNvSpPr>
          <p:nvPr>
            <p:ph type="title"/>
          </p:nvPr>
        </p:nvSpPr>
        <p:spPr>
          <a:xfrm>
            <a:off x="895349" y="178768"/>
            <a:ext cx="10934700" cy="752475"/>
          </a:xfrm>
        </p:spPr>
        <p:txBody>
          <a:bodyPr/>
          <a:lstStyle/>
          <a:p>
            <a:r>
              <a:rPr lang="en-US" dirty="0">
                <a:solidFill>
                  <a:schemeClr val="accent6">
                    <a:lumMod val="50000"/>
                  </a:schemeClr>
                </a:solidFill>
              </a:rPr>
              <a:t>IMPLEMENTATION OF WORK</a:t>
            </a:r>
          </a:p>
        </p:txBody>
      </p:sp>
      <p:sp>
        <p:nvSpPr>
          <p:cNvPr id="3" name="Content Placeholder 2">
            <a:extLst>
              <a:ext uri="{FF2B5EF4-FFF2-40B4-BE49-F238E27FC236}">
                <a16:creationId xmlns:a16="http://schemas.microsoft.com/office/drawing/2014/main" id="{74CE4EA3-1E76-4A30-8E98-3CB1C1AEAA48}"/>
              </a:ext>
            </a:extLst>
          </p:cNvPr>
          <p:cNvSpPr>
            <a:spLocks noGrp="1"/>
          </p:cNvSpPr>
          <p:nvPr>
            <p:ph idx="1"/>
          </p:nvPr>
        </p:nvSpPr>
        <p:spPr>
          <a:xfrm>
            <a:off x="1242874" y="1074200"/>
            <a:ext cx="10730052" cy="4706182"/>
          </a:xfrm>
        </p:spPr>
        <p:txBody>
          <a:bodyPr>
            <a:normAutofit/>
          </a:bodyPr>
          <a:lstStyle/>
          <a:p>
            <a:pPr marL="0" marR="0" indent="0">
              <a:spcBef>
                <a:spcPts val="0"/>
              </a:spcBef>
              <a:spcAft>
                <a:spcPts val="0"/>
              </a:spcAft>
              <a:buNone/>
              <a:tabLst>
                <a:tab pos="487680" algn="l"/>
              </a:tabLst>
            </a:pPr>
            <a:r>
              <a:rPr lang="en-US" sz="1800" dirty="0">
                <a:effectLst/>
                <a:latin typeface="Times New Roman" panose="02020603050405020304" pitchFamily="18" charset="0"/>
                <a:ea typeface="Times New Roman" panose="02020603050405020304" pitchFamily="18" charset="0"/>
              </a:rPr>
              <a:t> </a:t>
            </a:r>
          </a:p>
          <a:p>
            <a:pPr marL="0" indent="0" algn="just">
              <a:buNone/>
            </a:pPr>
            <a:endParaRPr lang="en-US" dirty="0"/>
          </a:p>
          <a:p>
            <a:endParaRPr lang="en-US" dirty="0"/>
          </a:p>
          <a:p>
            <a:endParaRPr lang="en-US" dirty="0"/>
          </a:p>
          <a:p>
            <a:pPr marL="0" marR="0" indent="0">
              <a:spcBef>
                <a:spcPts val="0"/>
              </a:spcBef>
              <a:spcAft>
                <a:spcPts val="0"/>
              </a:spcAft>
              <a:buNone/>
              <a:tabLst>
                <a:tab pos="487680" algn="l"/>
              </a:tabLst>
            </a:pPr>
            <a:endParaRPr lang="en-US" dirty="0"/>
          </a:p>
          <a:p>
            <a:pPr marL="0" marR="0" indent="0">
              <a:spcBef>
                <a:spcPts val="0"/>
              </a:spcBef>
              <a:spcAft>
                <a:spcPts val="0"/>
              </a:spcAft>
              <a:buNone/>
              <a:tabLst>
                <a:tab pos="487680" algn="l"/>
              </a:tabLst>
            </a:pPr>
            <a:r>
              <a:rPr lang="en-US" sz="1800" b="1"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tabLst>
                <a:tab pos="487680" algn="l"/>
              </a:tabLst>
            </a:pPr>
            <a:endParaRPr lang="en-US" sz="1800" b="1" u="sng" dirty="0">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tabLst>
                <a:tab pos="487680" algn="l"/>
              </a:tabLst>
            </a:pPr>
            <a:endParaRPr lang="en-US" sz="1800" b="1" u="sng" dirty="0">
              <a:latin typeface="Times New Roman" panose="02020603050405020304" pitchFamily="18" charset="0"/>
              <a:ea typeface="Times New Roman" panose="02020603050405020304" pitchFamily="18" charset="0"/>
            </a:endParaRPr>
          </a:p>
          <a:p>
            <a:pPr marL="0" marR="0" indent="0">
              <a:spcBef>
                <a:spcPts val="0"/>
              </a:spcBef>
              <a:spcAft>
                <a:spcPts val="0"/>
              </a:spcAft>
              <a:buNone/>
              <a:tabLst>
                <a:tab pos="487680" algn="l"/>
              </a:tabLst>
            </a:pPr>
            <a:endParaRPr lang="en-US" sz="1800" b="1" u="sng" dirty="0">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tabLst>
                <a:tab pos="487680" algn="l"/>
              </a:tabLst>
            </a:pPr>
            <a:endParaRPr lang="en-US" sz="1800" b="1" u="sng" dirty="0">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tabLst>
                <a:tab pos="487680" algn="l"/>
              </a:tabLst>
            </a:pPr>
            <a:endParaRPr lang="en-US" sz="1800" b="1" u="sng" dirty="0">
              <a:latin typeface="Times New Roman" panose="02020603050405020304" pitchFamily="18" charset="0"/>
              <a:ea typeface="Times New Roman" panose="02020603050405020304" pitchFamily="18" charset="0"/>
            </a:endParaRPr>
          </a:p>
          <a:p>
            <a:pPr marL="0" marR="0" indent="0">
              <a:spcBef>
                <a:spcPts val="0"/>
              </a:spcBef>
              <a:spcAft>
                <a:spcPts val="0"/>
              </a:spcAft>
              <a:buNone/>
              <a:tabLst>
                <a:tab pos="487680" algn="l"/>
              </a:tabLst>
            </a:pPr>
            <a:r>
              <a:rPr lang="en-US" b="1" u="sng" dirty="0">
                <a:effectLst/>
                <a:latin typeface="Times New Roman" panose="02020603050405020304" pitchFamily="18" charset="0"/>
                <a:ea typeface="Times New Roman" panose="02020603050405020304" pitchFamily="18" charset="0"/>
              </a:rPr>
              <a:t>Stage-2: Train-Test split</a:t>
            </a:r>
            <a:r>
              <a:rPr lang="en-US" sz="1800" b="1" u="sng" dirty="0">
                <a:effectLst/>
                <a:latin typeface="Times New Roman" panose="02020603050405020304" pitchFamily="18" charset="0"/>
                <a:ea typeface="Times New Roman" panose="02020603050405020304" pitchFamily="18" charset="0"/>
              </a:rPr>
              <a:t>:</a:t>
            </a:r>
            <a:endParaRPr lang="en-US" sz="1800" u="sng" dirty="0">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tabLst>
                <a:tab pos="487680" algn="l"/>
              </a:tabLst>
            </a:pPr>
            <a:r>
              <a:rPr lang="en-US" sz="1800" b="1"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tabLst>
                <a:tab pos="487680" algn="l"/>
              </a:tabLst>
            </a:pPr>
            <a:r>
              <a:rPr lang="en-US" sz="1800" b="1"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a:extLst>
              <a:ext uri="{FF2B5EF4-FFF2-40B4-BE49-F238E27FC236}">
                <a16:creationId xmlns:a16="http://schemas.microsoft.com/office/drawing/2014/main" id="{5FAD0ADC-0240-4A77-8F39-95C94B28743B}"/>
              </a:ext>
            </a:extLst>
          </p:cNvPr>
          <p:cNvSpPr>
            <a:spLocks noGrp="1"/>
          </p:cNvSpPr>
          <p:nvPr>
            <p:ph type="sldNum" sz="quarter" idx="12"/>
          </p:nvPr>
        </p:nvSpPr>
        <p:spPr/>
        <p:txBody>
          <a:bodyPr/>
          <a:lstStyle/>
          <a:p>
            <a:r>
              <a:rPr lang="en-US" dirty="0"/>
              <a:t>14</a:t>
            </a:r>
          </a:p>
        </p:txBody>
      </p:sp>
      <p:sp>
        <p:nvSpPr>
          <p:cNvPr id="7" name="TextBox 6">
            <a:extLst>
              <a:ext uri="{FF2B5EF4-FFF2-40B4-BE49-F238E27FC236}">
                <a16:creationId xmlns:a16="http://schemas.microsoft.com/office/drawing/2014/main" id="{86D2078E-A6B6-4142-9103-AAC3428F4E61}"/>
              </a:ext>
            </a:extLst>
          </p:cNvPr>
          <p:cNvSpPr txBox="1"/>
          <p:nvPr/>
        </p:nvSpPr>
        <p:spPr>
          <a:xfrm>
            <a:off x="1138560" y="1128911"/>
            <a:ext cx="10691489" cy="1316001"/>
          </a:xfrm>
          <a:prstGeom prst="rect">
            <a:avLst/>
          </a:prstGeom>
          <a:noFill/>
        </p:spPr>
        <p:txBody>
          <a:bodyPr wrap="square">
            <a:spAutoFit/>
          </a:bodyPr>
          <a:lstStyle/>
          <a:p>
            <a:pPr marL="0" marR="0">
              <a:spcBef>
                <a:spcPts val="0"/>
              </a:spcBef>
              <a:spcAft>
                <a:spcPts val="0"/>
              </a:spcAft>
            </a:pPr>
            <a:r>
              <a:rPr lang="en-US" sz="2000" b="1" u="sng" dirty="0">
                <a:effectLst/>
                <a:latin typeface="Times New Roman" panose="02020603050405020304" pitchFamily="18" charset="0"/>
                <a:ea typeface="Times New Roman" panose="02020603050405020304" pitchFamily="18" charset="0"/>
              </a:rPr>
              <a:t>Stage-1: Data preprocessing</a:t>
            </a:r>
            <a:endParaRPr lang="en-US" sz="2000" u="sng" dirty="0">
              <a:effectLst/>
              <a:latin typeface="Times New Roman" panose="02020603050405020304" pitchFamily="18" charset="0"/>
              <a:ea typeface="Times New Roman" panose="02020603050405020304" pitchFamily="18" charset="0"/>
            </a:endParaRPr>
          </a:p>
          <a:p>
            <a:pPr marR="0" lvl="2" algn="just">
              <a:lnSpc>
                <a:spcPct val="150000"/>
              </a:lnSpc>
              <a:spcBef>
                <a:spcPts val="180"/>
              </a:spcBef>
              <a:spcAft>
                <a:spcPts val="0"/>
              </a:spcAft>
            </a:pPr>
            <a:endParaRPr lang="en-US" dirty="0">
              <a:effectLst/>
              <a:latin typeface="Times New Roman" panose="02020603050405020304" pitchFamily="18" charset="0"/>
              <a:ea typeface="Times New Roman" panose="02020603050405020304" pitchFamily="18" charset="0"/>
            </a:endParaRPr>
          </a:p>
          <a:p>
            <a:pPr marL="0" marR="0">
              <a:lnSpc>
                <a:spcPct val="115000"/>
              </a:lnSpc>
              <a:spcBef>
                <a:spcPts val="0"/>
              </a:spcBef>
              <a:spcAft>
                <a:spcPts val="0"/>
              </a:spcAft>
            </a:pPr>
            <a:r>
              <a:rPr lang="en-US" sz="1400" dirty="0">
                <a:solidFill>
                  <a:srgbClr val="000000"/>
                </a:solidFill>
                <a:effectLst/>
                <a:latin typeface="Bahnschrift" panose="020B0502040204020203" pitchFamily="34" charset="0"/>
                <a:ea typeface="Times New Roman" panose="02020603050405020304" pitchFamily="18" charset="0"/>
              </a:rPr>
              <a:t>                     </a:t>
            </a:r>
          </a:p>
          <a:p>
            <a:pPr marL="0" marR="0">
              <a:lnSpc>
                <a:spcPct val="115000"/>
              </a:lnSpc>
              <a:spcBef>
                <a:spcPts val="0"/>
              </a:spcBef>
              <a:spcAft>
                <a:spcPts val="0"/>
              </a:spcAft>
            </a:pPr>
            <a:r>
              <a:rPr lang="en-US" sz="1400" dirty="0">
                <a:solidFill>
                  <a:srgbClr val="000000"/>
                </a:solidFill>
                <a:latin typeface="Bahnschrift" panose="020B0502040204020203" pitchFamily="34" charset="0"/>
                <a:ea typeface="Times New Roman" panose="02020603050405020304" pitchFamily="18" charset="0"/>
              </a:rPr>
              <a:t>         </a:t>
            </a:r>
            <a:endParaRPr lang="en-US"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E9C385AC-1389-415E-9887-55AB58B656DE}"/>
              </a:ext>
            </a:extLst>
          </p:cNvPr>
          <p:cNvSpPr txBox="1"/>
          <p:nvPr/>
        </p:nvSpPr>
        <p:spPr>
          <a:xfrm>
            <a:off x="1617955" y="1185730"/>
            <a:ext cx="6094520" cy="584775"/>
          </a:xfrm>
          <a:prstGeom prst="rect">
            <a:avLst/>
          </a:prstGeom>
          <a:noFill/>
        </p:spPr>
        <p:txBody>
          <a:bodyPr wrap="square">
            <a:spAutoFit/>
          </a:bodyPr>
          <a:lstStyle/>
          <a:p>
            <a:pPr marL="0" marR="0">
              <a:spcBef>
                <a:spcPts val="0"/>
              </a:spcBef>
              <a:spcAft>
                <a:spcPts val="0"/>
              </a:spcAft>
              <a:tabLst>
                <a:tab pos="487680" algn="l"/>
              </a:tabLst>
            </a:pPr>
            <a:endParaRPr lang="en-US" sz="1400" dirty="0">
              <a:effectLst/>
              <a:latin typeface="Times New Roman" panose="02020603050405020304" pitchFamily="18" charset="0"/>
              <a:ea typeface="Times New Roman" panose="02020603050405020304" pitchFamily="18" charset="0"/>
            </a:endParaRPr>
          </a:p>
          <a:p>
            <a:pPr marL="0" marR="0">
              <a:spcBef>
                <a:spcPts val="0"/>
              </a:spcBef>
              <a:spcAft>
                <a:spcPts val="0"/>
              </a:spcAft>
              <a:tabLst>
                <a:tab pos="487680" algn="l"/>
              </a:tabLst>
            </a:pPr>
            <a:r>
              <a:rPr lang="en-US" b="1" dirty="0">
                <a:effectLst/>
                <a:latin typeface="Times New Roman" panose="02020603050405020304" pitchFamily="18" charset="0"/>
                <a:ea typeface="Times New Roman" panose="02020603050405020304" pitchFamily="18" charset="0"/>
              </a:rPr>
              <a:t>   </a:t>
            </a:r>
            <a:endParaRPr lang="en-US" sz="1400" dirty="0">
              <a:effectLst/>
              <a:latin typeface="Times New Roman" panose="02020603050405020304" pitchFamily="18" charset="0"/>
              <a:ea typeface="Times New Roman" panose="02020603050405020304" pitchFamily="18" charset="0"/>
            </a:endParaRPr>
          </a:p>
        </p:txBody>
      </p:sp>
      <p:pic>
        <p:nvPicPr>
          <p:cNvPr id="12" name="Picture 11">
            <a:extLst>
              <a:ext uri="{FF2B5EF4-FFF2-40B4-BE49-F238E27FC236}">
                <a16:creationId xmlns:a16="http://schemas.microsoft.com/office/drawing/2014/main" id="{ED918CF8-F99A-465B-B368-D5DAB90AC44E}"/>
              </a:ext>
            </a:extLst>
          </p:cNvPr>
          <p:cNvPicPr>
            <a:picLocks noChangeAspect="1"/>
          </p:cNvPicPr>
          <p:nvPr/>
        </p:nvPicPr>
        <p:blipFill>
          <a:blip r:embed="rId3"/>
          <a:stretch>
            <a:fillRect/>
          </a:stretch>
        </p:blipFill>
        <p:spPr>
          <a:xfrm>
            <a:off x="2323545" y="5216062"/>
            <a:ext cx="6094520" cy="1316001"/>
          </a:xfrm>
          <a:prstGeom prst="rect">
            <a:avLst/>
          </a:prstGeom>
        </p:spPr>
      </p:pic>
      <p:pic>
        <p:nvPicPr>
          <p:cNvPr id="6" name="Picture 5">
            <a:extLst>
              <a:ext uri="{FF2B5EF4-FFF2-40B4-BE49-F238E27FC236}">
                <a16:creationId xmlns:a16="http://schemas.microsoft.com/office/drawing/2014/main" id="{370C6431-D4ED-4E17-923A-82495EFCB8D0}"/>
              </a:ext>
            </a:extLst>
          </p:cNvPr>
          <p:cNvPicPr>
            <a:picLocks noChangeAspect="1"/>
          </p:cNvPicPr>
          <p:nvPr/>
        </p:nvPicPr>
        <p:blipFill>
          <a:blip r:embed="rId4"/>
          <a:stretch>
            <a:fillRect/>
          </a:stretch>
        </p:blipFill>
        <p:spPr>
          <a:xfrm>
            <a:off x="2238052" y="1652749"/>
            <a:ext cx="4810818" cy="2760340"/>
          </a:xfrm>
          <a:prstGeom prst="rect">
            <a:avLst/>
          </a:prstGeom>
        </p:spPr>
      </p:pic>
    </p:spTree>
    <p:extLst>
      <p:ext uri="{BB962C8B-B14F-4D97-AF65-F5344CB8AC3E}">
        <p14:creationId xmlns:p14="http://schemas.microsoft.com/office/powerpoint/2010/main" val="5838668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50D643A-DC75-4E48-B3CD-09BE77F533A7}"/>
              </a:ext>
            </a:extLst>
          </p:cNvPr>
          <p:cNvSpPr>
            <a:spLocks noGrp="1"/>
          </p:cNvSpPr>
          <p:nvPr>
            <p:ph type="sldNum" sz="quarter" idx="12"/>
          </p:nvPr>
        </p:nvSpPr>
        <p:spPr/>
        <p:txBody>
          <a:bodyPr/>
          <a:lstStyle/>
          <a:p>
            <a:r>
              <a:rPr lang="en-US" dirty="0"/>
              <a:t>15</a:t>
            </a:r>
          </a:p>
        </p:txBody>
      </p:sp>
      <p:sp>
        <p:nvSpPr>
          <p:cNvPr id="4" name="TextBox 3">
            <a:extLst>
              <a:ext uri="{FF2B5EF4-FFF2-40B4-BE49-F238E27FC236}">
                <a16:creationId xmlns:a16="http://schemas.microsoft.com/office/drawing/2014/main" id="{A24F6CC7-617F-4E62-85A3-C416AB13FE74}"/>
              </a:ext>
            </a:extLst>
          </p:cNvPr>
          <p:cNvSpPr txBox="1"/>
          <p:nvPr/>
        </p:nvSpPr>
        <p:spPr>
          <a:xfrm>
            <a:off x="969885" y="497980"/>
            <a:ext cx="10473431" cy="1554272"/>
          </a:xfrm>
          <a:prstGeom prst="rect">
            <a:avLst/>
          </a:prstGeom>
          <a:noFill/>
        </p:spPr>
        <p:txBody>
          <a:bodyPr wrap="square">
            <a:spAutoFit/>
          </a:bodyPr>
          <a:lstStyle/>
          <a:p>
            <a:pPr marL="0" marR="0">
              <a:spcBef>
                <a:spcPts val="0"/>
              </a:spcBef>
              <a:spcAft>
                <a:spcPts val="0"/>
              </a:spcAft>
              <a:tabLst>
                <a:tab pos="487680" algn="l"/>
              </a:tabLst>
            </a:pPr>
            <a:r>
              <a:rPr lang="en-US" sz="1900" b="1" u="sng" dirty="0">
                <a:effectLst/>
                <a:ea typeface="Times New Roman" panose="02020603050405020304" pitchFamily="18" charset="0"/>
              </a:rPr>
              <a:t>Stage-3: Building the machine learning model:</a:t>
            </a:r>
            <a:endParaRPr lang="en-US" sz="1900" u="sng" dirty="0">
              <a:effectLst/>
              <a:ea typeface="Times New Roman" panose="02020603050405020304" pitchFamily="18" charset="0"/>
            </a:endParaRPr>
          </a:p>
          <a:p>
            <a:pPr marL="0" marR="0">
              <a:spcBef>
                <a:spcPts val="0"/>
              </a:spcBef>
              <a:spcAft>
                <a:spcPts val="0"/>
              </a:spcAft>
              <a:tabLst>
                <a:tab pos="487680" algn="l"/>
              </a:tabLst>
            </a:pPr>
            <a:r>
              <a:rPr lang="en-US" sz="1900" b="1" dirty="0">
                <a:effectLst/>
                <a:ea typeface="Times New Roman" panose="02020603050405020304" pitchFamily="18" charset="0"/>
              </a:rPr>
              <a:t> </a:t>
            </a:r>
            <a:endParaRPr lang="en-US" sz="1900" dirty="0">
              <a:effectLst/>
              <a:ea typeface="Times New Roman" panose="02020603050405020304" pitchFamily="18" charset="0"/>
            </a:endParaRPr>
          </a:p>
          <a:p>
            <a:pPr marL="0" marR="0" algn="just">
              <a:spcBef>
                <a:spcPts val="0"/>
              </a:spcBef>
              <a:spcAft>
                <a:spcPts val="0"/>
              </a:spcAft>
              <a:tabLst>
                <a:tab pos="487680" algn="l"/>
              </a:tabLst>
            </a:pPr>
            <a:r>
              <a:rPr lang="en-US" sz="1900" b="1" dirty="0">
                <a:effectLst/>
                <a:ea typeface="Times New Roman" panose="02020603050405020304" pitchFamily="18" charset="0"/>
              </a:rPr>
              <a:t>  </a:t>
            </a:r>
            <a:r>
              <a:rPr lang="en-US" sz="1900" dirty="0">
                <a:effectLst/>
                <a:ea typeface="Times New Roman" panose="02020603050405020304" pitchFamily="18" charset="0"/>
              </a:rPr>
              <a:t>With  the help of various machine learning algorithms like Logistic Regression, KNN, SVM,  and Random  forest classifiers., we have trained the model. At the end, based upon the accuracy, we  used the  KNN algorithm for classification and prediction of diabetes using trained data. </a:t>
            </a:r>
          </a:p>
        </p:txBody>
      </p:sp>
      <p:pic>
        <p:nvPicPr>
          <p:cNvPr id="5" name="Picture 4">
            <a:extLst>
              <a:ext uri="{FF2B5EF4-FFF2-40B4-BE49-F238E27FC236}">
                <a16:creationId xmlns:a16="http://schemas.microsoft.com/office/drawing/2014/main" id="{6F9AE653-F9C4-4172-9732-EFF5465A71D8}"/>
              </a:ext>
            </a:extLst>
          </p:cNvPr>
          <p:cNvPicPr/>
          <p:nvPr/>
        </p:nvPicPr>
        <p:blipFill>
          <a:blip r:embed="rId3">
            <a:extLst>
              <a:ext uri="{28A0092B-C50C-407E-A947-70E740481C1C}">
                <a14:useLocalDpi xmlns:a14="http://schemas.microsoft.com/office/drawing/2010/main" val="0"/>
              </a:ext>
            </a:extLst>
          </a:blip>
          <a:stretch>
            <a:fillRect/>
          </a:stretch>
        </p:blipFill>
        <p:spPr>
          <a:xfrm>
            <a:off x="2409270" y="2082165"/>
            <a:ext cx="6343650" cy="2693670"/>
          </a:xfrm>
          <a:prstGeom prst="rect">
            <a:avLst/>
          </a:prstGeom>
        </p:spPr>
      </p:pic>
      <p:sp>
        <p:nvSpPr>
          <p:cNvPr id="7" name="TextBox 6">
            <a:extLst>
              <a:ext uri="{FF2B5EF4-FFF2-40B4-BE49-F238E27FC236}">
                <a16:creationId xmlns:a16="http://schemas.microsoft.com/office/drawing/2014/main" id="{A8DA90F7-F13E-435D-A9DA-148C0A198B72}"/>
              </a:ext>
            </a:extLst>
          </p:cNvPr>
          <p:cNvSpPr txBox="1"/>
          <p:nvPr/>
        </p:nvSpPr>
        <p:spPr>
          <a:xfrm>
            <a:off x="1076417" y="4909000"/>
            <a:ext cx="10538221" cy="1554272"/>
          </a:xfrm>
          <a:prstGeom prst="rect">
            <a:avLst/>
          </a:prstGeom>
          <a:noFill/>
        </p:spPr>
        <p:txBody>
          <a:bodyPr wrap="square">
            <a:spAutoFit/>
          </a:bodyPr>
          <a:lstStyle/>
          <a:p>
            <a:pPr marL="0" marR="0">
              <a:spcBef>
                <a:spcPts val="0"/>
              </a:spcBef>
              <a:spcAft>
                <a:spcPts val="0"/>
              </a:spcAft>
              <a:tabLst>
                <a:tab pos="487680" algn="l"/>
              </a:tabLst>
            </a:pPr>
            <a:r>
              <a:rPr lang="en-US" sz="1900" b="1" u="sng" dirty="0">
                <a:effectLst/>
                <a:ea typeface="Times New Roman" panose="02020603050405020304" pitchFamily="18" charset="0"/>
              </a:rPr>
              <a:t>Stage-4: Creating an UI and Linking ML model with Django</a:t>
            </a:r>
            <a:r>
              <a:rPr lang="en-US" sz="1900" b="1" dirty="0">
                <a:effectLst/>
                <a:ea typeface="Times New Roman" panose="02020603050405020304" pitchFamily="18" charset="0"/>
              </a:rPr>
              <a:t>:</a:t>
            </a:r>
            <a:endParaRPr lang="en-US" sz="1900" dirty="0">
              <a:effectLst/>
              <a:ea typeface="Times New Roman" panose="02020603050405020304" pitchFamily="18" charset="0"/>
            </a:endParaRPr>
          </a:p>
          <a:p>
            <a:pPr marL="0" marR="0">
              <a:spcBef>
                <a:spcPts val="0"/>
              </a:spcBef>
              <a:spcAft>
                <a:spcPts val="0"/>
              </a:spcAft>
              <a:tabLst>
                <a:tab pos="487680" algn="l"/>
              </a:tabLst>
            </a:pPr>
            <a:r>
              <a:rPr lang="en-US" sz="1900" b="1" dirty="0">
                <a:effectLst/>
                <a:ea typeface="Times New Roman" panose="02020603050405020304" pitchFamily="18" charset="0"/>
              </a:rPr>
              <a:t> </a:t>
            </a:r>
          </a:p>
          <a:p>
            <a:pPr marL="0" marR="0" algn="just">
              <a:spcBef>
                <a:spcPts val="0"/>
              </a:spcBef>
              <a:spcAft>
                <a:spcPts val="0"/>
              </a:spcAft>
              <a:tabLst>
                <a:tab pos="487680" algn="l"/>
              </a:tabLst>
            </a:pPr>
            <a:r>
              <a:rPr lang="en-US" sz="1900" b="1" dirty="0">
                <a:ea typeface="Times New Roman" panose="02020603050405020304" pitchFamily="18" charset="0"/>
              </a:rPr>
              <a:t>N</a:t>
            </a:r>
            <a:r>
              <a:rPr lang="en-US" sz="1900" dirty="0">
                <a:effectLst/>
                <a:ea typeface="Times New Roman" panose="02020603050405020304" pitchFamily="18" charset="0"/>
              </a:rPr>
              <a:t>ow we have to link this model with Django, to create a user interface to take the inputs from the user and thus based on the predictive system which we have developed, it will predict whether a person is diabetic or not.</a:t>
            </a:r>
          </a:p>
        </p:txBody>
      </p:sp>
    </p:spTree>
    <p:extLst>
      <p:ext uri="{BB962C8B-B14F-4D97-AF65-F5344CB8AC3E}">
        <p14:creationId xmlns:p14="http://schemas.microsoft.com/office/powerpoint/2010/main" val="42090738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0C2BE5-7C97-48A5-AFB1-2F62574E8747}"/>
              </a:ext>
            </a:extLst>
          </p:cNvPr>
          <p:cNvSpPr>
            <a:spLocks noGrp="1"/>
          </p:cNvSpPr>
          <p:nvPr>
            <p:ph type="sldNum" sz="quarter" idx="12"/>
          </p:nvPr>
        </p:nvSpPr>
        <p:spPr/>
        <p:txBody>
          <a:bodyPr/>
          <a:lstStyle/>
          <a:p>
            <a:r>
              <a:rPr lang="en-US" dirty="0"/>
              <a:t>16</a:t>
            </a:r>
          </a:p>
        </p:txBody>
      </p:sp>
      <p:sp>
        <p:nvSpPr>
          <p:cNvPr id="3" name="TextBox 2">
            <a:extLst>
              <a:ext uri="{FF2B5EF4-FFF2-40B4-BE49-F238E27FC236}">
                <a16:creationId xmlns:a16="http://schemas.microsoft.com/office/drawing/2014/main" id="{FCF37E36-55A2-4D60-872E-F41F518D8237}"/>
              </a:ext>
            </a:extLst>
          </p:cNvPr>
          <p:cNvSpPr txBox="1"/>
          <p:nvPr/>
        </p:nvSpPr>
        <p:spPr>
          <a:xfrm>
            <a:off x="807868" y="99814"/>
            <a:ext cx="7155402" cy="707886"/>
          </a:xfrm>
          <a:prstGeom prst="rect">
            <a:avLst/>
          </a:prstGeom>
          <a:noFill/>
        </p:spPr>
        <p:txBody>
          <a:bodyPr wrap="square" rtlCol="0">
            <a:spAutoFit/>
          </a:bodyPr>
          <a:lstStyle/>
          <a:p>
            <a:r>
              <a:rPr lang="en-US" sz="4000" dirty="0">
                <a:solidFill>
                  <a:schemeClr val="accent6">
                    <a:lumMod val="50000"/>
                  </a:schemeClr>
                </a:solidFill>
              </a:rPr>
              <a:t>RESULTS</a:t>
            </a:r>
          </a:p>
        </p:txBody>
      </p:sp>
      <p:sp>
        <p:nvSpPr>
          <p:cNvPr id="8" name="TextBox 7">
            <a:extLst>
              <a:ext uri="{FF2B5EF4-FFF2-40B4-BE49-F238E27FC236}">
                <a16:creationId xmlns:a16="http://schemas.microsoft.com/office/drawing/2014/main" id="{27BB0878-5A4C-492C-9852-F17F5B5E7F6E}"/>
              </a:ext>
            </a:extLst>
          </p:cNvPr>
          <p:cNvSpPr txBox="1"/>
          <p:nvPr/>
        </p:nvSpPr>
        <p:spPr>
          <a:xfrm>
            <a:off x="1369381" y="1089279"/>
            <a:ext cx="6094520" cy="369332"/>
          </a:xfrm>
          <a:prstGeom prst="rect">
            <a:avLst/>
          </a:prstGeom>
          <a:noFill/>
        </p:spPr>
        <p:txBody>
          <a:bodyPr wrap="square">
            <a:spAutoFit/>
          </a:bodyPr>
          <a:lstStyle/>
          <a:p>
            <a:r>
              <a:rPr lang="en-US" sz="1800" b="1" u="sng" dirty="0">
                <a:effectLst/>
                <a:latin typeface="Times New Roman" panose="02020603050405020304" pitchFamily="18" charset="0"/>
                <a:ea typeface="Times New Roman" panose="02020603050405020304" pitchFamily="18" charset="0"/>
              </a:rPr>
              <a:t>KNN Classifier Train-Test Accuracy</a:t>
            </a:r>
            <a:r>
              <a:rPr lang="en-US" sz="1800" b="1" dirty="0">
                <a:effectLst/>
                <a:latin typeface="Times New Roman" panose="02020603050405020304" pitchFamily="18" charset="0"/>
                <a:ea typeface="Times New Roman" panose="02020603050405020304" pitchFamily="18" charset="0"/>
              </a:rPr>
              <a:t>:</a:t>
            </a:r>
            <a:endParaRPr lang="en-US" dirty="0"/>
          </a:p>
        </p:txBody>
      </p:sp>
      <p:sp>
        <p:nvSpPr>
          <p:cNvPr id="11" name="TextBox 10">
            <a:extLst>
              <a:ext uri="{FF2B5EF4-FFF2-40B4-BE49-F238E27FC236}">
                <a16:creationId xmlns:a16="http://schemas.microsoft.com/office/drawing/2014/main" id="{0793BFA2-5016-4CD7-ADA8-60EAF674B060}"/>
              </a:ext>
            </a:extLst>
          </p:cNvPr>
          <p:cNvSpPr txBox="1"/>
          <p:nvPr/>
        </p:nvSpPr>
        <p:spPr>
          <a:xfrm>
            <a:off x="7685843" y="1107037"/>
            <a:ext cx="4376715" cy="369332"/>
          </a:xfrm>
          <a:prstGeom prst="rect">
            <a:avLst/>
          </a:prstGeom>
          <a:noFill/>
        </p:spPr>
        <p:txBody>
          <a:bodyPr wrap="square">
            <a:spAutoFit/>
          </a:bodyPr>
          <a:lstStyle/>
          <a:p>
            <a:r>
              <a:rPr lang="en-US" sz="1800" b="1" u="sng" dirty="0">
                <a:effectLst/>
                <a:latin typeface="Times New Roman" panose="02020603050405020304" pitchFamily="18" charset="0"/>
                <a:ea typeface="Times New Roman" panose="02020603050405020304" pitchFamily="18" charset="0"/>
              </a:rPr>
              <a:t>Launching the Local Host, with Django</a:t>
            </a:r>
            <a:r>
              <a:rPr lang="en-US" sz="1800" b="1" dirty="0">
                <a:effectLst/>
                <a:latin typeface="Times New Roman" panose="02020603050405020304" pitchFamily="18" charset="0"/>
                <a:ea typeface="Times New Roman" panose="02020603050405020304" pitchFamily="18" charset="0"/>
              </a:rPr>
              <a:t>:</a:t>
            </a:r>
            <a:endParaRPr lang="en-US" dirty="0"/>
          </a:p>
        </p:txBody>
      </p:sp>
      <p:pic>
        <p:nvPicPr>
          <p:cNvPr id="13" name="Picture 12">
            <a:extLst>
              <a:ext uri="{FF2B5EF4-FFF2-40B4-BE49-F238E27FC236}">
                <a16:creationId xmlns:a16="http://schemas.microsoft.com/office/drawing/2014/main" id="{B5F9BC29-303E-4896-8329-433B066337C0}"/>
              </a:ext>
            </a:extLst>
          </p:cNvPr>
          <p:cNvPicPr>
            <a:picLocks noChangeAspect="1"/>
          </p:cNvPicPr>
          <p:nvPr/>
        </p:nvPicPr>
        <p:blipFill>
          <a:blip r:embed="rId3"/>
          <a:stretch>
            <a:fillRect/>
          </a:stretch>
        </p:blipFill>
        <p:spPr>
          <a:xfrm>
            <a:off x="6862439" y="1905997"/>
            <a:ext cx="5060272" cy="3686933"/>
          </a:xfrm>
          <a:prstGeom prst="rect">
            <a:avLst/>
          </a:prstGeom>
        </p:spPr>
      </p:pic>
      <p:pic>
        <p:nvPicPr>
          <p:cNvPr id="5" name="Picture 4">
            <a:extLst>
              <a:ext uri="{FF2B5EF4-FFF2-40B4-BE49-F238E27FC236}">
                <a16:creationId xmlns:a16="http://schemas.microsoft.com/office/drawing/2014/main" id="{AA9BB1EE-F7D1-4A86-8AFC-96197DC5F480}"/>
              </a:ext>
            </a:extLst>
          </p:cNvPr>
          <p:cNvPicPr>
            <a:picLocks noChangeAspect="1"/>
          </p:cNvPicPr>
          <p:nvPr/>
        </p:nvPicPr>
        <p:blipFill>
          <a:blip r:embed="rId4"/>
          <a:stretch>
            <a:fillRect/>
          </a:stretch>
        </p:blipFill>
        <p:spPr>
          <a:xfrm>
            <a:off x="1005417" y="1905997"/>
            <a:ext cx="5572936" cy="3686933"/>
          </a:xfrm>
          <a:prstGeom prst="rect">
            <a:avLst/>
          </a:prstGeom>
        </p:spPr>
      </p:pic>
    </p:spTree>
    <p:extLst>
      <p:ext uri="{BB962C8B-B14F-4D97-AF65-F5344CB8AC3E}">
        <p14:creationId xmlns:p14="http://schemas.microsoft.com/office/powerpoint/2010/main" val="3757216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F27DF5F-D4E5-4ED0-A9C3-E5FC6A216074}"/>
              </a:ext>
            </a:extLst>
          </p:cNvPr>
          <p:cNvSpPr>
            <a:spLocks noGrp="1"/>
          </p:cNvSpPr>
          <p:nvPr>
            <p:ph type="sldNum" sz="quarter" idx="12"/>
          </p:nvPr>
        </p:nvSpPr>
        <p:spPr/>
        <p:txBody>
          <a:bodyPr/>
          <a:lstStyle/>
          <a:p>
            <a:r>
              <a:rPr lang="en-US" dirty="0"/>
              <a:t>17</a:t>
            </a:r>
          </a:p>
        </p:txBody>
      </p:sp>
      <p:sp>
        <p:nvSpPr>
          <p:cNvPr id="4" name="TextBox 3">
            <a:extLst>
              <a:ext uri="{FF2B5EF4-FFF2-40B4-BE49-F238E27FC236}">
                <a16:creationId xmlns:a16="http://schemas.microsoft.com/office/drawing/2014/main" id="{4036C8F2-286A-412E-B5DC-789F095B5CBE}"/>
              </a:ext>
            </a:extLst>
          </p:cNvPr>
          <p:cNvSpPr txBox="1"/>
          <p:nvPr/>
        </p:nvSpPr>
        <p:spPr>
          <a:xfrm>
            <a:off x="836720" y="501134"/>
            <a:ext cx="6094520" cy="369332"/>
          </a:xfrm>
          <a:prstGeom prst="rect">
            <a:avLst/>
          </a:prstGeom>
          <a:noFill/>
        </p:spPr>
        <p:txBody>
          <a:bodyPr wrap="square">
            <a:spAutoFit/>
          </a:bodyPr>
          <a:lstStyle/>
          <a:p>
            <a:pPr marL="0" marR="0">
              <a:spcBef>
                <a:spcPts val="0"/>
              </a:spcBef>
              <a:spcAft>
                <a:spcPts val="0"/>
              </a:spcAft>
            </a:pPr>
            <a:r>
              <a:rPr lang="en-US" sz="1800" b="1" u="sng" dirty="0">
                <a:effectLst/>
                <a:latin typeface="Times New Roman" panose="02020603050405020304" pitchFamily="18" charset="0"/>
                <a:ea typeface="Times New Roman" panose="02020603050405020304" pitchFamily="18" charset="0"/>
              </a:rPr>
              <a:t>HOME_PAGE of Diabetes Prediction System</a:t>
            </a:r>
            <a:r>
              <a:rPr lang="en-US" sz="1800" b="1" dirty="0">
                <a:effectLst/>
                <a:latin typeface="Times New Roman" panose="02020603050405020304" pitchFamily="18" charset="0"/>
                <a:ea typeface="Times New Roman" panose="02020603050405020304" pitchFamily="18" charset="0"/>
              </a:rPr>
              <a:t>:</a:t>
            </a:r>
            <a:endParaRPr lang="en-US" sz="1400" dirty="0">
              <a:effectLst/>
              <a:latin typeface="Times New Roman" panose="02020603050405020304" pitchFamily="18" charset="0"/>
              <a:ea typeface="Times New Roman" panose="02020603050405020304" pitchFamily="18" charset="0"/>
            </a:endParaRPr>
          </a:p>
        </p:txBody>
      </p:sp>
      <p:pic>
        <p:nvPicPr>
          <p:cNvPr id="6" name="Picture 5">
            <a:extLst>
              <a:ext uri="{FF2B5EF4-FFF2-40B4-BE49-F238E27FC236}">
                <a16:creationId xmlns:a16="http://schemas.microsoft.com/office/drawing/2014/main" id="{5A5CD9D4-FE6E-4C1B-B838-4515C0CA98C7}"/>
              </a:ext>
            </a:extLst>
          </p:cNvPr>
          <p:cNvPicPr>
            <a:picLocks noChangeAspect="1"/>
          </p:cNvPicPr>
          <p:nvPr/>
        </p:nvPicPr>
        <p:blipFill>
          <a:blip r:embed="rId3"/>
          <a:srcRect/>
          <a:stretch/>
        </p:blipFill>
        <p:spPr>
          <a:xfrm>
            <a:off x="1411549" y="1189608"/>
            <a:ext cx="9641150" cy="5291091"/>
          </a:xfrm>
          <a:prstGeom prst="rect">
            <a:avLst/>
          </a:prstGeom>
        </p:spPr>
      </p:pic>
    </p:spTree>
    <p:extLst>
      <p:ext uri="{BB962C8B-B14F-4D97-AF65-F5344CB8AC3E}">
        <p14:creationId xmlns:p14="http://schemas.microsoft.com/office/powerpoint/2010/main" val="31618705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C9C6305-05EF-4C9B-9A35-A243FA3B76F6}"/>
              </a:ext>
            </a:extLst>
          </p:cNvPr>
          <p:cNvSpPr>
            <a:spLocks noGrp="1"/>
          </p:cNvSpPr>
          <p:nvPr>
            <p:ph type="sldNum" sz="quarter" idx="12"/>
          </p:nvPr>
        </p:nvSpPr>
        <p:spPr/>
        <p:txBody>
          <a:bodyPr/>
          <a:lstStyle/>
          <a:p>
            <a:r>
              <a:rPr lang="en-US" dirty="0"/>
              <a:t>18</a:t>
            </a:r>
          </a:p>
        </p:txBody>
      </p:sp>
      <p:pic>
        <p:nvPicPr>
          <p:cNvPr id="3" name="Picture 2">
            <a:extLst>
              <a:ext uri="{FF2B5EF4-FFF2-40B4-BE49-F238E27FC236}">
                <a16:creationId xmlns:a16="http://schemas.microsoft.com/office/drawing/2014/main" id="{E2415BC5-12D0-41DD-80DF-1D572B1ACF22}"/>
              </a:ext>
            </a:extLst>
          </p:cNvPr>
          <p:cNvPicPr>
            <a:picLocks noChangeAspect="1"/>
          </p:cNvPicPr>
          <p:nvPr/>
        </p:nvPicPr>
        <p:blipFill>
          <a:blip r:embed="rId3"/>
          <a:srcRect/>
          <a:stretch/>
        </p:blipFill>
        <p:spPr>
          <a:xfrm>
            <a:off x="1509204" y="1136341"/>
            <a:ext cx="9401452" cy="5326601"/>
          </a:xfrm>
          <a:prstGeom prst="rect">
            <a:avLst/>
          </a:prstGeom>
        </p:spPr>
      </p:pic>
      <p:sp>
        <p:nvSpPr>
          <p:cNvPr id="5" name="TextBox 4">
            <a:extLst>
              <a:ext uri="{FF2B5EF4-FFF2-40B4-BE49-F238E27FC236}">
                <a16:creationId xmlns:a16="http://schemas.microsoft.com/office/drawing/2014/main" id="{CB30E1D0-2069-4CFA-9854-472AF284C6FD}"/>
              </a:ext>
            </a:extLst>
          </p:cNvPr>
          <p:cNvSpPr txBox="1"/>
          <p:nvPr/>
        </p:nvSpPr>
        <p:spPr>
          <a:xfrm>
            <a:off x="934375" y="501134"/>
            <a:ext cx="6094520" cy="369332"/>
          </a:xfrm>
          <a:prstGeom prst="rect">
            <a:avLst/>
          </a:prstGeom>
          <a:noFill/>
        </p:spPr>
        <p:txBody>
          <a:bodyPr wrap="square">
            <a:spAutoFit/>
          </a:bodyPr>
          <a:lstStyle/>
          <a:p>
            <a:r>
              <a:rPr lang="en-US" sz="1800" b="1" u="sng" dirty="0">
                <a:effectLst/>
                <a:latin typeface="Times New Roman" panose="02020603050405020304" pitchFamily="18" charset="0"/>
                <a:ea typeface="Times New Roman" panose="02020603050405020304" pitchFamily="18" charset="0"/>
              </a:rPr>
              <a:t>PREDICT_PAGE of Diabetes Prediction System:</a:t>
            </a:r>
            <a:endParaRPr lang="en-US" dirty="0"/>
          </a:p>
        </p:txBody>
      </p:sp>
    </p:spTree>
    <p:extLst>
      <p:ext uri="{BB962C8B-B14F-4D97-AF65-F5344CB8AC3E}">
        <p14:creationId xmlns:p14="http://schemas.microsoft.com/office/powerpoint/2010/main" val="3020741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9A7EC-EF4A-4D63-99DB-A8AB7FC380D6}"/>
              </a:ext>
            </a:extLst>
          </p:cNvPr>
          <p:cNvSpPr>
            <a:spLocks noGrp="1"/>
          </p:cNvSpPr>
          <p:nvPr>
            <p:ph type="title"/>
          </p:nvPr>
        </p:nvSpPr>
        <p:spPr>
          <a:xfrm>
            <a:off x="887767" y="195309"/>
            <a:ext cx="10085033" cy="795291"/>
          </a:xfrm>
        </p:spPr>
        <p:txBody>
          <a:bodyPr>
            <a:normAutofit/>
          </a:bodyPr>
          <a:lstStyle/>
          <a:p>
            <a:r>
              <a:rPr lang="en-US" dirty="0">
                <a:solidFill>
                  <a:schemeClr val="accent6">
                    <a:lumMod val="50000"/>
                  </a:schemeClr>
                </a:solidFill>
              </a:rPr>
              <a:t>OUTLINE:</a:t>
            </a:r>
          </a:p>
        </p:txBody>
      </p:sp>
      <p:sp>
        <p:nvSpPr>
          <p:cNvPr id="3" name="Content Placeholder 2">
            <a:extLst>
              <a:ext uri="{FF2B5EF4-FFF2-40B4-BE49-F238E27FC236}">
                <a16:creationId xmlns:a16="http://schemas.microsoft.com/office/drawing/2014/main" id="{3C3087A7-0213-45BF-BADF-67A0FAB80CEE}"/>
              </a:ext>
            </a:extLst>
          </p:cNvPr>
          <p:cNvSpPr>
            <a:spLocks noGrp="1"/>
          </p:cNvSpPr>
          <p:nvPr>
            <p:ph idx="1"/>
          </p:nvPr>
        </p:nvSpPr>
        <p:spPr>
          <a:xfrm>
            <a:off x="1118587" y="990600"/>
            <a:ext cx="10879030" cy="6053091"/>
          </a:xfrm>
        </p:spPr>
        <p:txBody>
          <a:bodyPr/>
          <a:lstStyle/>
          <a:p>
            <a:r>
              <a:rPr lang="en-US" dirty="0"/>
              <a:t>Abstract</a:t>
            </a:r>
          </a:p>
          <a:p>
            <a:r>
              <a:rPr lang="en-US" dirty="0"/>
              <a:t>Introduction</a:t>
            </a:r>
          </a:p>
          <a:p>
            <a:r>
              <a:rPr lang="en-US" dirty="0"/>
              <a:t>Existing system</a:t>
            </a:r>
          </a:p>
          <a:p>
            <a:r>
              <a:rPr lang="en-US" dirty="0"/>
              <a:t>Drawbacks of the Existing system</a:t>
            </a:r>
          </a:p>
          <a:p>
            <a:r>
              <a:rPr lang="en-US" dirty="0"/>
              <a:t>Proposed System</a:t>
            </a:r>
          </a:p>
          <a:p>
            <a:r>
              <a:rPr lang="en-US" dirty="0"/>
              <a:t>Block Diagram of Proposed system</a:t>
            </a:r>
          </a:p>
          <a:p>
            <a:r>
              <a:rPr lang="en-US" dirty="0"/>
              <a:t>Brief Introduction about Block Diagram</a:t>
            </a:r>
          </a:p>
          <a:p>
            <a:r>
              <a:rPr lang="en-US" dirty="0"/>
              <a:t>Software and Hardware requirements</a:t>
            </a:r>
          </a:p>
          <a:p>
            <a:r>
              <a:rPr lang="en-US" dirty="0"/>
              <a:t>Implementation of work</a:t>
            </a:r>
          </a:p>
          <a:p>
            <a:r>
              <a:rPr lang="en-US" dirty="0"/>
              <a:t>Results</a:t>
            </a:r>
          </a:p>
          <a:p>
            <a:r>
              <a:rPr lang="en-US" dirty="0"/>
              <a:t>Sample test cases</a:t>
            </a:r>
          </a:p>
          <a:p>
            <a:r>
              <a:rPr lang="en-US" dirty="0"/>
              <a:t>Conclusion</a:t>
            </a:r>
          </a:p>
          <a:p>
            <a:r>
              <a:rPr lang="en-US" dirty="0"/>
              <a:t>References</a:t>
            </a:r>
          </a:p>
          <a:p>
            <a:pPr marL="0" indent="0">
              <a:buNone/>
            </a:pPr>
            <a:endParaRPr lang="en-US" dirty="0"/>
          </a:p>
        </p:txBody>
      </p:sp>
      <p:sp>
        <p:nvSpPr>
          <p:cNvPr id="4" name="Slide Number Placeholder 3">
            <a:extLst>
              <a:ext uri="{FF2B5EF4-FFF2-40B4-BE49-F238E27FC236}">
                <a16:creationId xmlns:a16="http://schemas.microsoft.com/office/drawing/2014/main" id="{395F4EB4-DB2E-43E4-928F-928AA35448F3}"/>
              </a:ext>
            </a:extLst>
          </p:cNvPr>
          <p:cNvSpPr>
            <a:spLocks noGrp="1"/>
          </p:cNvSpPr>
          <p:nvPr>
            <p:ph type="sldNum" sz="quarter" idx="12"/>
          </p:nvPr>
        </p:nvSpPr>
        <p:spPr/>
        <p:txBody>
          <a:bodyPr/>
          <a:lstStyle/>
          <a:p>
            <a:r>
              <a:rPr lang="en-US" dirty="0"/>
              <a:t>1</a:t>
            </a:r>
          </a:p>
        </p:txBody>
      </p:sp>
    </p:spTree>
    <p:extLst>
      <p:ext uri="{BB962C8B-B14F-4D97-AF65-F5344CB8AC3E}">
        <p14:creationId xmlns:p14="http://schemas.microsoft.com/office/powerpoint/2010/main" val="27437607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CA359B2-0775-4B3D-A3FF-1A5625212174}"/>
              </a:ext>
            </a:extLst>
          </p:cNvPr>
          <p:cNvSpPr>
            <a:spLocks noGrp="1"/>
          </p:cNvSpPr>
          <p:nvPr>
            <p:ph type="sldNum" sz="quarter" idx="12"/>
          </p:nvPr>
        </p:nvSpPr>
        <p:spPr/>
        <p:txBody>
          <a:bodyPr/>
          <a:lstStyle/>
          <a:p>
            <a:r>
              <a:rPr lang="en-US" dirty="0"/>
              <a:t>19</a:t>
            </a:r>
          </a:p>
        </p:txBody>
      </p:sp>
      <p:sp>
        <p:nvSpPr>
          <p:cNvPr id="3" name="TextBox 2">
            <a:extLst>
              <a:ext uri="{FF2B5EF4-FFF2-40B4-BE49-F238E27FC236}">
                <a16:creationId xmlns:a16="http://schemas.microsoft.com/office/drawing/2014/main" id="{A22C484B-4D49-4F76-969A-70EB43D8C4D5}"/>
              </a:ext>
            </a:extLst>
          </p:cNvPr>
          <p:cNvSpPr txBox="1"/>
          <p:nvPr/>
        </p:nvSpPr>
        <p:spPr>
          <a:xfrm>
            <a:off x="1065320" y="310718"/>
            <a:ext cx="5477523" cy="769441"/>
          </a:xfrm>
          <a:prstGeom prst="rect">
            <a:avLst/>
          </a:prstGeom>
          <a:noFill/>
        </p:spPr>
        <p:txBody>
          <a:bodyPr wrap="square" rtlCol="0">
            <a:spAutoFit/>
          </a:bodyPr>
          <a:lstStyle/>
          <a:p>
            <a:r>
              <a:rPr lang="en-US" sz="4400" dirty="0">
                <a:solidFill>
                  <a:schemeClr val="accent6">
                    <a:lumMod val="50000"/>
                  </a:schemeClr>
                </a:solidFill>
              </a:rPr>
              <a:t>SAMPLE TEST CASES</a:t>
            </a:r>
            <a:endParaRPr lang="en-US" dirty="0">
              <a:solidFill>
                <a:schemeClr val="accent6">
                  <a:lumMod val="50000"/>
                </a:schemeClr>
              </a:solidFill>
            </a:endParaRPr>
          </a:p>
        </p:txBody>
      </p:sp>
      <p:sp>
        <p:nvSpPr>
          <p:cNvPr id="11" name="TextBox 10">
            <a:extLst>
              <a:ext uri="{FF2B5EF4-FFF2-40B4-BE49-F238E27FC236}">
                <a16:creationId xmlns:a16="http://schemas.microsoft.com/office/drawing/2014/main" id="{98275C7D-C28E-453A-8CC0-976EFD5ACC0A}"/>
              </a:ext>
            </a:extLst>
          </p:cNvPr>
          <p:cNvSpPr txBox="1"/>
          <p:nvPr/>
        </p:nvSpPr>
        <p:spPr>
          <a:xfrm>
            <a:off x="1644588" y="1347409"/>
            <a:ext cx="6094520" cy="707886"/>
          </a:xfrm>
          <a:prstGeom prst="rect">
            <a:avLst/>
          </a:prstGeom>
          <a:noFill/>
        </p:spPr>
        <p:txBody>
          <a:bodyPr wrap="square">
            <a:spAutoFit/>
          </a:bodyPr>
          <a:lstStyle/>
          <a:p>
            <a:pPr marL="0" marR="0" algn="just">
              <a:spcBef>
                <a:spcPts val="0"/>
              </a:spcBef>
              <a:spcAft>
                <a:spcPts val="0"/>
              </a:spcAft>
              <a:tabLst>
                <a:tab pos="1181100" algn="l"/>
              </a:tabLst>
            </a:pPr>
            <a:r>
              <a:rPr lang="en-US" sz="2000" b="1" dirty="0">
                <a:effectLst/>
                <a:latin typeface="Times New Roman" panose="02020603050405020304" pitchFamily="18" charset="0"/>
                <a:ea typeface="Times New Roman" panose="02020603050405020304" pitchFamily="18" charset="0"/>
              </a:rPr>
              <a:t>Case 1: When person ‘A’  input the values, the system has to predict “</a:t>
            </a:r>
            <a:r>
              <a:rPr lang="en-US" sz="2000" b="1" u="sng" dirty="0">
                <a:effectLst/>
                <a:latin typeface="Times New Roman" panose="02020603050405020304" pitchFamily="18" charset="0"/>
                <a:ea typeface="Times New Roman" panose="02020603050405020304" pitchFamily="18" charset="0"/>
              </a:rPr>
              <a:t>POSITIVE</a:t>
            </a:r>
            <a:r>
              <a:rPr lang="en-US" sz="2000" b="1" dirty="0">
                <a:effectLst/>
                <a:latin typeface="Times New Roman" panose="02020603050405020304" pitchFamily="18" charset="0"/>
                <a:ea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endParaRPr>
          </a:p>
        </p:txBody>
      </p:sp>
      <p:sp>
        <p:nvSpPr>
          <p:cNvPr id="16" name="TextBox 15">
            <a:extLst>
              <a:ext uri="{FF2B5EF4-FFF2-40B4-BE49-F238E27FC236}">
                <a16:creationId xmlns:a16="http://schemas.microsoft.com/office/drawing/2014/main" id="{6EFBB218-7824-4EB8-9640-7603D82697B8}"/>
              </a:ext>
            </a:extLst>
          </p:cNvPr>
          <p:cNvSpPr txBox="1"/>
          <p:nvPr/>
        </p:nvSpPr>
        <p:spPr>
          <a:xfrm>
            <a:off x="2974019" y="5981966"/>
            <a:ext cx="2237173" cy="369332"/>
          </a:xfrm>
          <a:prstGeom prst="rect">
            <a:avLst/>
          </a:prstGeom>
          <a:noFill/>
        </p:spPr>
        <p:txBody>
          <a:bodyPr wrap="square" rtlCol="0">
            <a:spAutoFit/>
          </a:bodyPr>
          <a:lstStyle/>
          <a:p>
            <a:r>
              <a:rPr lang="en-US" dirty="0">
                <a:solidFill>
                  <a:schemeClr val="accent5">
                    <a:lumMod val="50000"/>
                  </a:schemeClr>
                </a:solidFill>
              </a:rPr>
              <a:t>INPUT</a:t>
            </a:r>
          </a:p>
        </p:txBody>
      </p:sp>
      <p:sp>
        <p:nvSpPr>
          <p:cNvPr id="17" name="TextBox 16">
            <a:extLst>
              <a:ext uri="{FF2B5EF4-FFF2-40B4-BE49-F238E27FC236}">
                <a16:creationId xmlns:a16="http://schemas.microsoft.com/office/drawing/2014/main" id="{29293706-3A45-4605-A3DA-6451093F4E4E}"/>
              </a:ext>
            </a:extLst>
          </p:cNvPr>
          <p:cNvSpPr txBox="1"/>
          <p:nvPr/>
        </p:nvSpPr>
        <p:spPr>
          <a:xfrm>
            <a:off x="8658374" y="6031585"/>
            <a:ext cx="2956264" cy="369332"/>
          </a:xfrm>
          <a:prstGeom prst="rect">
            <a:avLst/>
          </a:prstGeom>
          <a:noFill/>
        </p:spPr>
        <p:txBody>
          <a:bodyPr wrap="square" rtlCol="0">
            <a:spAutoFit/>
          </a:bodyPr>
          <a:lstStyle/>
          <a:p>
            <a:r>
              <a:rPr lang="en-US" dirty="0">
                <a:solidFill>
                  <a:schemeClr val="accent5">
                    <a:lumMod val="50000"/>
                  </a:schemeClr>
                </a:solidFill>
              </a:rPr>
              <a:t>OUTPUT</a:t>
            </a:r>
          </a:p>
        </p:txBody>
      </p:sp>
      <p:pic>
        <p:nvPicPr>
          <p:cNvPr id="9" name="Picture 8">
            <a:extLst>
              <a:ext uri="{FF2B5EF4-FFF2-40B4-BE49-F238E27FC236}">
                <a16:creationId xmlns:a16="http://schemas.microsoft.com/office/drawing/2014/main" id="{0A35DD80-BBF8-4A84-858C-9C7B9D82CF35}"/>
              </a:ext>
            </a:extLst>
          </p:cNvPr>
          <p:cNvPicPr/>
          <p:nvPr/>
        </p:nvPicPr>
        <p:blipFill>
          <a:blip r:embed="rId3" cstate="print">
            <a:extLst>
              <a:ext uri="{28A0092B-C50C-407E-A947-70E740481C1C}">
                <a14:useLocalDpi xmlns:a14="http://schemas.microsoft.com/office/drawing/2010/main" val="0"/>
              </a:ext>
            </a:extLst>
          </a:blip>
          <a:stretch>
            <a:fillRect/>
          </a:stretch>
        </p:blipFill>
        <p:spPr bwMode="auto">
          <a:xfrm>
            <a:off x="830063" y="2506547"/>
            <a:ext cx="5712780" cy="3300095"/>
          </a:xfrm>
          <a:prstGeom prst="rect">
            <a:avLst/>
          </a:prstGeom>
          <a:noFill/>
          <a:ln>
            <a:noFill/>
          </a:ln>
        </p:spPr>
      </p:pic>
      <p:pic>
        <p:nvPicPr>
          <p:cNvPr id="10" name="Picture 9">
            <a:extLst>
              <a:ext uri="{FF2B5EF4-FFF2-40B4-BE49-F238E27FC236}">
                <a16:creationId xmlns:a16="http://schemas.microsoft.com/office/drawing/2014/main" id="{68C46CAA-1299-4018-9275-239B36D866DB}"/>
              </a:ext>
            </a:extLst>
          </p:cNvPr>
          <p:cNvPicPr/>
          <p:nvPr/>
        </p:nvPicPr>
        <p:blipFill>
          <a:blip r:embed="rId4" cstate="print">
            <a:extLst>
              <a:ext uri="{28A0092B-C50C-407E-A947-70E740481C1C}">
                <a14:useLocalDpi xmlns:a14="http://schemas.microsoft.com/office/drawing/2010/main" val="0"/>
              </a:ext>
            </a:extLst>
          </a:blip>
          <a:stretch>
            <a:fillRect/>
          </a:stretch>
        </p:blipFill>
        <p:spPr bwMode="auto">
          <a:xfrm>
            <a:off x="6676009" y="2506547"/>
            <a:ext cx="5386550" cy="3300094"/>
          </a:xfrm>
          <a:prstGeom prst="rect">
            <a:avLst/>
          </a:prstGeom>
          <a:noFill/>
          <a:ln>
            <a:noFill/>
          </a:ln>
        </p:spPr>
      </p:pic>
    </p:spTree>
    <p:extLst>
      <p:ext uri="{BB962C8B-B14F-4D97-AF65-F5344CB8AC3E}">
        <p14:creationId xmlns:p14="http://schemas.microsoft.com/office/powerpoint/2010/main" val="42832566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65E8BA-4FB3-4732-A220-40191364A89A}"/>
              </a:ext>
            </a:extLst>
          </p:cNvPr>
          <p:cNvSpPr>
            <a:spLocks noGrp="1"/>
          </p:cNvSpPr>
          <p:nvPr>
            <p:ph type="sldNum" sz="quarter" idx="12"/>
          </p:nvPr>
        </p:nvSpPr>
        <p:spPr/>
        <p:txBody>
          <a:bodyPr/>
          <a:lstStyle/>
          <a:p>
            <a:r>
              <a:rPr lang="en-US" dirty="0"/>
              <a:t>20</a:t>
            </a:r>
          </a:p>
        </p:txBody>
      </p:sp>
      <p:sp>
        <p:nvSpPr>
          <p:cNvPr id="4" name="TextBox 3">
            <a:extLst>
              <a:ext uri="{FF2B5EF4-FFF2-40B4-BE49-F238E27FC236}">
                <a16:creationId xmlns:a16="http://schemas.microsoft.com/office/drawing/2014/main" id="{96C2B2CC-DF10-41D5-A2B4-0D6D61D71C21}"/>
              </a:ext>
            </a:extLst>
          </p:cNvPr>
          <p:cNvSpPr txBox="1"/>
          <p:nvPr/>
        </p:nvSpPr>
        <p:spPr>
          <a:xfrm>
            <a:off x="925497" y="685800"/>
            <a:ext cx="6094520" cy="707886"/>
          </a:xfrm>
          <a:prstGeom prst="rect">
            <a:avLst/>
          </a:prstGeom>
          <a:noFill/>
        </p:spPr>
        <p:txBody>
          <a:bodyPr wrap="square">
            <a:spAutoFit/>
          </a:bodyPr>
          <a:lstStyle/>
          <a:p>
            <a:pPr marL="0" marR="0" algn="just">
              <a:spcBef>
                <a:spcPts val="0"/>
              </a:spcBef>
              <a:spcAft>
                <a:spcPts val="0"/>
              </a:spcAft>
              <a:tabLst>
                <a:tab pos="1181100" algn="l"/>
              </a:tabLst>
            </a:pPr>
            <a:r>
              <a:rPr lang="en-US" sz="2000" b="1" dirty="0">
                <a:effectLst/>
                <a:latin typeface="Times New Roman" panose="02020603050405020304" pitchFamily="18" charset="0"/>
                <a:ea typeface="Times New Roman" panose="02020603050405020304" pitchFamily="18" charset="0"/>
              </a:rPr>
              <a:t>Case 2: When person ‘B’  input the values, the system has to predict “</a:t>
            </a:r>
            <a:r>
              <a:rPr lang="en-US" sz="2000" b="1" u="sng" dirty="0">
                <a:latin typeface="Times New Roman" panose="02020603050405020304" pitchFamily="18" charset="0"/>
                <a:ea typeface="Times New Roman" panose="02020603050405020304" pitchFamily="18" charset="0"/>
              </a:rPr>
              <a:t>NEGAT</a:t>
            </a:r>
            <a:r>
              <a:rPr lang="en-US" sz="2000" b="1" u="sng" dirty="0">
                <a:effectLst/>
                <a:latin typeface="Times New Roman" panose="02020603050405020304" pitchFamily="18" charset="0"/>
                <a:ea typeface="Times New Roman" panose="02020603050405020304" pitchFamily="18" charset="0"/>
              </a:rPr>
              <a:t>IVE</a:t>
            </a:r>
            <a:r>
              <a:rPr lang="en-US" sz="2000" b="1" dirty="0">
                <a:effectLst/>
                <a:latin typeface="Times New Roman" panose="02020603050405020304" pitchFamily="18" charset="0"/>
                <a:ea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endParaRPr>
          </a:p>
        </p:txBody>
      </p:sp>
      <p:sp>
        <p:nvSpPr>
          <p:cNvPr id="11" name="TextBox 10">
            <a:extLst>
              <a:ext uri="{FF2B5EF4-FFF2-40B4-BE49-F238E27FC236}">
                <a16:creationId xmlns:a16="http://schemas.microsoft.com/office/drawing/2014/main" id="{8DB22D62-BC4C-4C70-9EFA-030C9FDA42E4}"/>
              </a:ext>
            </a:extLst>
          </p:cNvPr>
          <p:cNvSpPr txBox="1"/>
          <p:nvPr/>
        </p:nvSpPr>
        <p:spPr>
          <a:xfrm>
            <a:off x="3107184" y="5807761"/>
            <a:ext cx="2361460" cy="369332"/>
          </a:xfrm>
          <a:prstGeom prst="rect">
            <a:avLst/>
          </a:prstGeom>
          <a:noFill/>
        </p:spPr>
        <p:txBody>
          <a:bodyPr wrap="square" rtlCol="0">
            <a:spAutoFit/>
          </a:bodyPr>
          <a:lstStyle/>
          <a:p>
            <a:r>
              <a:rPr lang="en-US" dirty="0">
                <a:solidFill>
                  <a:schemeClr val="accent5">
                    <a:lumMod val="50000"/>
                  </a:schemeClr>
                </a:solidFill>
              </a:rPr>
              <a:t>INPUT</a:t>
            </a:r>
          </a:p>
        </p:txBody>
      </p:sp>
      <p:sp>
        <p:nvSpPr>
          <p:cNvPr id="12" name="TextBox 11">
            <a:extLst>
              <a:ext uri="{FF2B5EF4-FFF2-40B4-BE49-F238E27FC236}">
                <a16:creationId xmlns:a16="http://schemas.microsoft.com/office/drawing/2014/main" id="{DC9CAF8B-1F86-4116-BA12-6D6DAE521993}"/>
              </a:ext>
            </a:extLst>
          </p:cNvPr>
          <p:cNvSpPr txBox="1"/>
          <p:nvPr/>
        </p:nvSpPr>
        <p:spPr>
          <a:xfrm>
            <a:off x="8357229" y="5807761"/>
            <a:ext cx="1970843" cy="369332"/>
          </a:xfrm>
          <a:prstGeom prst="rect">
            <a:avLst/>
          </a:prstGeom>
          <a:noFill/>
        </p:spPr>
        <p:txBody>
          <a:bodyPr wrap="square" rtlCol="0">
            <a:spAutoFit/>
          </a:bodyPr>
          <a:lstStyle/>
          <a:p>
            <a:r>
              <a:rPr lang="en-US" dirty="0">
                <a:solidFill>
                  <a:schemeClr val="accent5">
                    <a:lumMod val="50000"/>
                  </a:schemeClr>
                </a:solidFill>
              </a:rPr>
              <a:t>OUTPUT</a:t>
            </a:r>
          </a:p>
        </p:txBody>
      </p:sp>
      <p:pic>
        <p:nvPicPr>
          <p:cNvPr id="8" name="Picture 7">
            <a:extLst>
              <a:ext uri="{FF2B5EF4-FFF2-40B4-BE49-F238E27FC236}">
                <a16:creationId xmlns:a16="http://schemas.microsoft.com/office/drawing/2014/main" id="{3A115277-8A52-4F1E-91AC-2B6D6C603786}"/>
              </a:ext>
            </a:extLst>
          </p:cNvPr>
          <p:cNvPicPr/>
          <p:nvPr/>
        </p:nvPicPr>
        <p:blipFill>
          <a:blip r:embed="rId3" cstate="print">
            <a:extLst>
              <a:ext uri="{28A0092B-C50C-407E-A947-70E740481C1C}">
                <a14:useLocalDpi xmlns:a14="http://schemas.microsoft.com/office/drawing/2010/main" val="0"/>
              </a:ext>
            </a:extLst>
          </a:blip>
          <a:stretch>
            <a:fillRect/>
          </a:stretch>
        </p:blipFill>
        <p:spPr bwMode="auto">
          <a:xfrm>
            <a:off x="788014" y="2010378"/>
            <a:ext cx="5692686" cy="3591431"/>
          </a:xfrm>
          <a:prstGeom prst="rect">
            <a:avLst/>
          </a:prstGeom>
          <a:noFill/>
          <a:ln>
            <a:noFill/>
          </a:ln>
        </p:spPr>
      </p:pic>
      <p:pic>
        <p:nvPicPr>
          <p:cNvPr id="10" name="Picture 9">
            <a:extLst>
              <a:ext uri="{FF2B5EF4-FFF2-40B4-BE49-F238E27FC236}">
                <a16:creationId xmlns:a16="http://schemas.microsoft.com/office/drawing/2014/main" id="{C54964C8-69D7-4312-BA22-1E201C7E4DF7}"/>
              </a:ext>
            </a:extLst>
          </p:cNvPr>
          <p:cNvPicPr/>
          <p:nvPr/>
        </p:nvPicPr>
        <p:blipFill>
          <a:blip r:embed="rId4" cstate="print">
            <a:extLst>
              <a:ext uri="{28A0092B-C50C-407E-A947-70E740481C1C}">
                <a14:useLocalDpi xmlns:a14="http://schemas.microsoft.com/office/drawing/2010/main" val="0"/>
              </a:ext>
            </a:extLst>
          </a:blip>
          <a:stretch>
            <a:fillRect/>
          </a:stretch>
        </p:blipFill>
        <p:spPr bwMode="auto">
          <a:xfrm>
            <a:off x="6587231" y="2010378"/>
            <a:ext cx="5475327" cy="3591431"/>
          </a:xfrm>
          <a:prstGeom prst="rect">
            <a:avLst/>
          </a:prstGeom>
          <a:noFill/>
          <a:ln>
            <a:noFill/>
          </a:ln>
        </p:spPr>
      </p:pic>
    </p:spTree>
    <p:extLst>
      <p:ext uri="{BB962C8B-B14F-4D97-AF65-F5344CB8AC3E}">
        <p14:creationId xmlns:p14="http://schemas.microsoft.com/office/powerpoint/2010/main" val="16910001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4DDBC5E-D75E-40A3-A4C9-9A510AAF2ADE}"/>
              </a:ext>
            </a:extLst>
          </p:cNvPr>
          <p:cNvSpPr>
            <a:spLocks noGrp="1"/>
          </p:cNvSpPr>
          <p:nvPr>
            <p:ph type="sldNum" sz="quarter" idx="12"/>
          </p:nvPr>
        </p:nvSpPr>
        <p:spPr/>
        <p:txBody>
          <a:bodyPr/>
          <a:lstStyle/>
          <a:p>
            <a:r>
              <a:rPr lang="en-US" dirty="0"/>
              <a:t>21</a:t>
            </a:r>
          </a:p>
        </p:txBody>
      </p:sp>
      <p:sp>
        <p:nvSpPr>
          <p:cNvPr id="4" name="TextBox 3">
            <a:extLst>
              <a:ext uri="{FF2B5EF4-FFF2-40B4-BE49-F238E27FC236}">
                <a16:creationId xmlns:a16="http://schemas.microsoft.com/office/drawing/2014/main" id="{8CA23C87-F872-47A3-896B-548138C30CB3}"/>
              </a:ext>
            </a:extLst>
          </p:cNvPr>
          <p:cNvSpPr txBox="1"/>
          <p:nvPr/>
        </p:nvSpPr>
        <p:spPr>
          <a:xfrm>
            <a:off x="1014272" y="685800"/>
            <a:ext cx="7037775" cy="707886"/>
          </a:xfrm>
          <a:prstGeom prst="rect">
            <a:avLst/>
          </a:prstGeom>
          <a:noFill/>
        </p:spPr>
        <p:txBody>
          <a:bodyPr wrap="square">
            <a:spAutoFit/>
          </a:bodyPr>
          <a:lstStyle/>
          <a:p>
            <a:pPr marL="0" marR="0" algn="just">
              <a:spcBef>
                <a:spcPts val="0"/>
              </a:spcBef>
              <a:spcAft>
                <a:spcPts val="0"/>
              </a:spcAft>
              <a:tabLst>
                <a:tab pos="1181100" algn="l"/>
              </a:tabLst>
            </a:pPr>
            <a:r>
              <a:rPr lang="en-US" sz="2000" b="1" dirty="0">
                <a:effectLst/>
                <a:latin typeface="Times New Roman" panose="02020603050405020304" pitchFamily="18" charset="0"/>
                <a:ea typeface="Times New Roman" panose="02020603050405020304" pitchFamily="18" charset="0"/>
              </a:rPr>
              <a:t>Case 3: When a person does not input all the values, the system has to display a prompt, as shown below:</a:t>
            </a:r>
            <a:endParaRPr lang="en-US" sz="2000" dirty="0">
              <a:effectLst/>
              <a:latin typeface="Times New Roman" panose="02020603050405020304" pitchFamily="18" charset="0"/>
              <a:ea typeface="Times New Roman" panose="02020603050405020304" pitchFamily="18" charset="0"/>
            </a:endParaRPr>
          </a:p>
        </p:txBody>
      </p:sp>
      <p:pic>
        <p:nvPicPr>
          <p:cNvPr id="5" name="Picture 4">
            <a:extLst>
              <a:ext uri="{FF2B5EF4-FFF2-40B4-BE49-F238E27FC236}">
                <a16:creationId xmlns:a16="http://schemas.microsoft.com/office/drawing/2014/main" id="{DFDECE3E-378A-4C38-973C-D72077DDD54F}"/>
              </a:ext>
            </a:extLst>
          </p:cNvPr>
          <p:cNvPicPr/>
          <p:nvPr/>
        </p:nvPicPr>
        <p:blipFill>
          <a:blip r:embed="rId3" cstate="print">
            <a:extLst>
              <a:ext uri="{28A0092B-C50C-407E-A947-70E740481C1C}">
                <a14:useLocalDpi xmlns:a14="http://schemas.microsoft.com/office/drawing/2010/main" val="0"/>
              </a:ext>
            </a:extLst>
          </a:blip>
          <a:stretch>
            <a:fillRect/>
          </a:stretch>
        </p:blipFill>
        <p:spPr bwMode="auto">
          <a:xfrm>
            <a:off x="798990" y="1832609"/>
            <a:ext cx="5297010" cy="3485114"/>
          </a:xfrm>
          <a:prstGeom prst="rect">
            <a:avLst/>
          </a:prstGeom>
          <a:noFill/>
          <a:ln>
            <a:noFill/>
          </a:ln>
        </p:spPr>
      </p:pic>
      <p:pic>
        <p:nvPicPr>
          <p:cNvPr id="6" name="Picture 5">
            <a:extLst>
              <a:ext uri="{FF2B5EF4-FFF2-40B4-BE49-F238E27FC236}">
                <a16:creationId xmlns:a16="http://schemas.microsoft.com/office/drawing/2014/main" id="{17E83FE0-A7F2-4136-8DDF-397F23D35DF5}"/>
              </a:ext>
            </a:extLst>
          </p:cNvPr>
          <p:cNvPicPr/>
          <p:nvPr/>
        </p:nvPicPr>
        <p:blipFill>
          <a:blip r:embed="rId4" cstate="print">
            <a:extLst>
              <a:ext uri="{28A0092B-C50C-407E-A947-70E740481C1C}">
                <a14:useLocalDpi xmlns:a14="http://schemas.microsoft.com/office/drawing/2010/main" val="0"/>
              </a:ext>
            </a:extLst>
          </a:blip>
          <a:stretch>
            <a:fillRect/>
          </a:stretch>
        </p:blipFill>
        <p:spPr bwMode="auto">
          <a:xfrm>
            <a:off x="6223247" y="1832610"/>
            <a:ext cx="5839311" cy="3485113"/>
          </a:xfrm>
          <a:prstGeom prst="rect">
            <a:avLst/>
          </a:prstGeom>
          <a:noFill/>
          <a:ln>
            <a:noFill/>
          </a:ln>
        </p:spPr>
      </p:pic>
      <p:sp>
        <p:nvSpPr>
          <p:cNvPr id="7" name="TextBox 6">
            <a:extLst>
              <a:ext uri="{FF2B5EF4-FFF2-40B4-BE49-F238E27FC236}">
                <a16:creationId xmlns:a16="http://schemas.microsoft.com/office/drawing/2014/main" id="{6348E7AD-890F-411B-ADCF-57E70D426A7A}"/>
              </a:ext>
            </a:extLst>
          </p:cNvPr>
          <p:cNvSpPr txBox="1"/>
          <p:nvPr/>
        </p:nvSpPr>
        <p:spPr>
          <a:xfrm>
            <a:off x="3231472" y="5637321"/>
            <a:ext cx="1740023" cy="369332"/>
          </a:xfrm>
          <a:prstGeom prst="rect">
            <a:avLst/>
          </a:prstGeom>
          <a:noFill/>
        </p:spPr>
        <p:txBody>
          <a:bodyPr wrap="square" rtlCol="0">
            <a:spAutoFit/>
          </a:bodyPr>
          <a:lstStyle/>
          <a:p>
            <a:r>
              <a:rPr lang="en-US" dirty="0">
                <a:solidFill>
                  <a:schemeClr val="accent5">
                    <a:lumMod val="50000"/>
                  </a:schemeClr>
                </a:solidFill>
              </a:rPr>
              <a:t>INPUT</a:t>
            </a:r>
          </a:p>
        </p:txBody>
      </p:sp>
      <p:sp>
        <p:nvSpPr>
          <p:cNvPr id="8" name="TextBox 7">
            <a:extLst>
              <a:ext uri="{FF2B5EF4-FFF2-40B4-BE49-F238E27FC236}">
                <a16:creationId xmlns:a16="http://schemas.microsoft.com/office/drawing/2014/main" id="{F2F1FB38-C349-4153-891A-E1C5F2EFC70E}"/>
              </a:ext>
            </a:extLst>
          </p:cNvPr>
          <p:cNvSpPr txBox="1"/>
          <p:nvPr/>
        </p:nvSpPr>
        <p:spPr>
          <a:xfrm>
            <a:off x="8939813" y="5637321"/>
            <a:ext cx="1331651" cy="369332"/>
          </a:xfrm>
          <a:prstGeom prst="rect">
            <a:avLst/>
          </a:prstGeom>
          <a:noFill/>
        </p:spPr>
        <p:txBody>
          <a:bodyPr wrap="square" rtlCol="0">
            <a:spAutoFit/>
          </a:bodyPr>
          <a:lstStyle/>
          <a:p>
            <a:r>
              <a:rPr lang="en-US" dirty="0">
                <a:solidFill>
                  <a:schemeClr val="accent5">
                    <a:lumMod val="50000"/>
                  </a:schemeClr>
                </a:solidFill>
              </a:rPr>
              <a:t>OUTPUT</a:t>
            </a:r>
          </a:p>
        </p:txBody>
      </p:sp>
    </p:spTree>
    <p:extLst>
      <p:ext uri="{BB962C8B-B14F-4D97-AF65-F5344CB8AC3E}">
        <p14:creationId xmlns:p14="http://schemas.microsoft.com/office/powerpoint/2010/main" val="8753448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A4D960A-1619-4AAA-8814-251C9489FD11}"/>
              </a:ext>
            </a:extLst>
          </p:cNvPr>
          <p:cNvSpPr>
            <a:spLocks noGrp="1"/>
          </p:cNvSpPr>
          <p:nvPr>
            <p:ph type="sldNum" sz="quarter" idx="12"/>
          </p:nvPr>
        </p:nvSpPr>
        <p:spPr>
          <a:xfrm>
            <a:off x="11614638" y="73181"/>
            <a:ext cx="447920" cy="585986"/>
          </a:xfrm>
        </p:spPr>
        <p:txBody>
          <a:bodyPr/>
          <a:lstStyle/>
          <a:p>
            <a:r>
              <a:rPr lang="en-US" dirty="0"/>
              <a:t>22</a:t>
            </a:r>
          </a:p>
        </p:txBody>
      </p:sp>
      <p:sp>
        <p:nvSpPr>
          <p:cNvPr id="4" name="TextBox 3">
            <a:extLst>
              <a:ext uri="{FF2B5EF4-FFF2-40B4-BE49-F238E27FC236}">
                <a16:creationId xmlns:a16="http://schemas.microsoft.com/office/drawing/2014/main" id="{576450EC-DE91-4C67-A7E1-15C4D18D6544}"/>
              </a:ext>
            </a:extLst>
          </p:cNvPr>
          <p:cNvSpPr txBox="1"/>
          <p:nvPr/>
        </p:nvSpPr>
        <p:spPr>
          <a:xfrm>
            <a:off x="943252" y="533530"/>
            <a:ext cx="6094520" cy="707886"/>
          </a:xfrm>
          <a:prstGeom prst="rect">
            <a:avLst/>
          </a:prstGeom>
          <a:noFill/>
        </p:spPr>
        <p:txBody>
          <a:bodyPr wrap="square">
            <a:spAutoFit/>
          </a:bodyPr>
          <a:lstStyle/>
          <a:p>
            <a:pPr marL="0" marR="0" algn="just">
              <a:spcBef>
                <a:spcPts val="0"/>
              </a:spcBef>
              <a:spcAft>
                <a:spcPts val="0"/>
              </a:spcAft>
              <a:tabLst>
                <a:tab pos="1181100" algn="l"/>
              </a:tabLst>
            </a:pPr>
            <a:r>
              <a:rPr lang="en-US" sz="2000" b="1" dirty="0">
                <a:effectLst/>
                <a:latin typeface="Times New Roman" panose="02020603050405020304" pitchFamily="18" charset="0"/>
                <a:ea typeface="Times New Roman" panose="02020603050405020304" pitchFamily="18" charset="0"/>
              </a:rPr>
              <a:t>Case 4: When a person inputs a string / character, the system has to display a prompt, as shown below:</a:t>
            </a:r>
            <a:endParaRPr lang="en-US" sz="2000" dirty="0">
              <a:effectLst/>
              <a:latin typeface="Times New Roman" panose="02020603050405020304" pitchFamily="18" charset="0"/>
              <a:ea typeface="Times New Roman" panose="02020603050405020304" pitchFamily="18" charset="0"/>
            </a:endParaRPr>
          </a:p>
        </p:txBody>
      </p:sp>
      <p:pic>
        <p:nvPicPr>
          <p:cNvPr id="5" name="Picture 4">
            <a:extLst>
              <a:ext uri="{FF2B5EF4-FFF2-40B4-BE49-F238E27FC236}">
                <a16:creationId xmlns:a16="http://schemas.microsoft.com/office/drawing/2014/main" id="{1A8CFAC5-02C3-4829-A18E-F23201BEF5D0}"/>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1062" y="1935146"/>
            <a:ext cx="5324938" cy="3666663"/>
          </a:xfrm>
          <a:prstGeom prst="rect">
            <a:avLst/>
          </a:prstGeom>
          <a:noFill/>
          <a:ln>
            <a:noFill/>
          </a:ln>
        </p:spPr>
      </p:pic>
      <p:pic>
        <p:nvPicPr>
          <p:cNvPr id="6" name="Picture 5">
            <a:extLst>
              <a:ext uri="{FF2B5EF4-FFF2-40B4-BE49-F238E27FC236}">
                <a16:creationId xmlns:a16="http://schemas.microsoft.com/office/drawing/2014/main" id="{146C1FC5-E5F6-4E6B-BF66-8CF4D6F5873D}"/>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05491" y="1935146"/>
            <a:ext cx="5857067" cy="3666663"/>
          </a:xfrm>
          <a:prstGeom prst="rect">
            <a:avLst/>
          </a:prstGeom>
          <a:noFill/>
          <a:ln>
            <a:noFill/>
          </a:ln>
        </p:spPr>
      </p:pic>
      <p:sp>
        <p:nvSpPr>
          <p:cNvPr id="8" name="TextBox 7">
            <a:extLst>
              <a:ext uri="{FF2B5EF4-FFF2-40B4-BE49-F238E27FC236}">
                <a16:creationId xmlns:a16="http://schemas.microsoft.com/office/drawing/2014/main" id="{965932E9-047A-4DE7-B3D1-A4DE8D383409}"/>
              </a:ext>
            </a:extLst>
          </p:cNvPr>
          <p:cNvSpPr txBox="1"/>
          <p:nvPr/>
        </p:nvSpPr>
        <p:spPr>
          <a:xfrm>
            <a:off x="3164888" y="5872941"/>
            <a:ext cx="1651247" cy="369332"/>
          </a:xfrm>
          <a:prstGeom prst="rect">
            <a:avLst/>
          </a:prstGeom>
          <a:noFill/>
        </p:spPr>
        <p:txBody>
          <a:bodyPr wrap="square" rtlCol="0">
            <a:spAutoFit/>
          </a:bodyPr>
          <a:lstStyle/>
          <a:p>
            <a:r>
              <a:rPr lang="en-US" dirty="0">
                <a:solidFill>
                  <a:schemeClr val="accent5">
                    <a:lumMod val="50000"/>
                  </a:schemeClr>
                </a:solidFill>
              </a:rPr>
              <a:t>INPUT</a:t>
            </a:r>
          </a:p>
        </p:txBody>
      </p:sp>
      <p:sp>
        <p:nvSpPr>
          <p:cNvPr id="9" name="TextBox 8">
            <a:extLst>
              <a:ext uri="{FF2B5EF4-FFF2-40B4-BE49-F238E27FC236}">
                <a16:creationId xmlns:a16="http://schemas.microsoft.com/office/drawing/2014/main" id="{F3A5E814-957C-4972-B69F-F7B711D10CE0}"/>
              </a:ext>
            </a:extLst>
          </p:cNvPr>
          <p:cNvSpPr txBox="1"/>
          <p:nvPr/>
        </p:nvSpPr>
        <p:spPr>
          <a:xfrm>
            <a:off x="8922058" y="5801920"/>
            <a:ext cx="1482571" cy="369332"/>
          </a:xfrm>
          <a:prstGeom prst="rect">
            <a:avLst/>
          </a:prstGeom>
          <a:noFill/>
        </p:spPr>
        <p:txBody>
          <a:bodyPr wrap="square" rtlCol="0">
            <a:spAutoFit/>
          </a:bodyPr>
          <a:lstStyle/>
          <a:p>
            <a:r>
              <a:rPr lang="en-US" dirty="0">
                <a:solidFill>
                  <a:schemeClr val="accent5">
                    <a:lumMod val="50000"/>
                  </a:schemeClr>
                </a:solidFill>
              </a:rPr>
              <a:t>OUTPUT</a:t>
            </a:r>
          </a:p>
        </p:txBody>
      </p:sp>
    </p:spTree>
    <p:extLst>
      <p:ext uri="{BB962C8B-B14F-4D97-AF65-F5344CB8AC3E}">
        <p14:creationId xmlns:p14="http://schemas.microsoft.com/office/powerpoint/2010/main" val="36711808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F4BE2-D7A4-4E19-B088-62E9FE9FE1D7}"/>
              </a:ext>
            </a:extLst>
          </p:cNvPr>
          <p:cNvSpPr>
            <a:spLocks noGrp="1"/>
          </p:cNvSpPr>
          <p:nvPr>
            <p:ph type="title"/>
          </p:nvPr>
        </p:nvSpPr>
        <p:spPr>
          <a:xfrm>
            <a:off x="1047566" y="346229"/>
            <a:ext cx="9854214" cy="949911"/>
          </a:xfrm>
        </p:spPr>
        <p:txBody>
          <a:bodyPr/>
          <a:lstStyle/>
          <a:p>
            <a:r>
              <a:rPr lang="en-US" dirty="0">
                <a:solidFill>
                  <a:schemeClr val="accent6">
                    <a:lumMod val="50000"/>
                  </a:schemeClr>
                </a:solidFill>
              </a:rPr>
              <a:t>CONCLUSION</a:t>
            </a:r>
          </a:p>
        </p:txBody>
      </p:sp>
      <p:sp>
        <p:nvSpPr>
          <p:cNvPr id="3" name="Slide Number Placeholder 2">
            <a:extLst>
              <a:ext uri="{FF2B5EF4-FFF2-40B4-BE49-F238E27FC236}">
                <a16:creationId xmlns:a16="http://schemas.microsoft.com/office/drawing/2014/main" id="{6CACC2EC-8204-4C58-8311-AE2D327F293D}"/>
              </a:ext>
            </a:extLst>
          </p:cNvPr>
          <p:cNvSpPr>
            <a:spLocks noGrp="1"/>
          </p:cNvSpPr>
          <p:nvPr>
            <p:ph type="sldNum" sz="quarter" idx="12"/>
          </p:nvPr>
        </p:nvSpPr>
        <p:spPr/>
        <p:txBody>
          <a:bodyPr/>
          <a:lstStyle/>
          <a:p>
            <a:r>
              <a:rPr lang="en-US" dirty="0"/>
              <a:t>23</a:t>
            </a:r>
          </a:p>
        </p:txBody>
      </p:sp>
      <p:sp>
        <p:nvSpPr>
          <p:cNvPr id="4" name="TextBox 3">
            <a:extLst>
              <a:ext uri="{FF2B5EF4-FFF2-40B4-BE49-F238E27FC236}">
                <a16:creationId xmlns:a16="http://schemas.microsoft.com/office/drawing/2014/main" id="{DCAA8351-CC17-4802-AAF0-300186A7B928}"/>
              </a:ext>
            </a:extLst>
          </p:cNvPr>
          <p:cNvSpPr txBox="1"/>
          <p:nvPr/>
        </p:nvSpPr>
        <p:spPr>
          <a:xfrm>
            <a:off x="1438183" y="1313896"/>
            <a:ext cx="10176455" cy="3600986"/>
          </a:xfrm>
          <a:prstGeom prst="rect">
            <a:avLst/>
          </a:prstGeom>
          <a:noFill/>
        </p:spPr>
        <p:txBody>
          <a:bodyPr wrap="square" rtlCol="0">
            <a:spAutoFit/>
          </a:bodyPr>
          <a:lstStyle/>
          <a:p>
            <a:pPr marL="285750" marR="0" indent="-285750" algn="just">
              <a:lnSpc>
                <a:spcPct val="150000"/>
              </a:lnSpc>
              <a:spcBef>
                <a:spcPts val="0"/>
              </a:spcBef>
              <a:spcAft>
                <a:spcPts val="0"/>
              </a:spcAft>
              <a:buFont typeface="Wingdings" panose="05000000000000000000" pitchFamily="2" charset="2"/>
              <a:buChar char="§"/>
            </a:pPr>
            <a:r>
              <a:rPr lang="en-US" sz="2000" dirty="0">
                <a:effectLst/>
                <a:ea typeface="Times New Roman" panose="02020603050405020304" pitchFamily="18" charset="0"/>
              </a:rPr>
              <a:t>Diabetes can be controlled if it is predicted earlier. To achieve this goal ,we will do early prediction of Diabetes. and Early prediction of diabetes could lead to a better treatment of the disease and reduces the risk of hospitalization.</a:t>
            </a:r>
          </a:p>
          <a:p>
            <a:pPr marL="285750" indent="-285750" algn="just">
              <a:lnSpc>
                <a:spcPct val="150000"/>
              </a:lnSpc>
              <a:buFont typeface="Wingdings" panose="05000000000000000000" pitchFamily="2" charset="2"/>
              <a:buChar char="§"/>
            </a:pPr>
            <a:r>
              <a:rPr lang="en-US" sz="2000" dirty="0">
                <a:effectLst/>
                <a:ea typeface="Times New Roman" panose="02020603050405020304" pitchFamily="18" charset="0"/>
              </a:rPr>
              <a:t>The system, which we have built is useful to physicians, to predict the diabetes in initial stages. So, that conventional treatments and solutions may be given to the patients. </a:t>
            </a:r>
          </a:p>
          <a:p>
            <a:pPr marL="285750" indent="-285750" algn="just">
              <a:lnSpc>
                <a:spcPct val="150000"/>
              </a:lnSpc>
              <a:buFont typeface="Wingdings" panose="05000000000000000000" pitchFamily="2" charset="2"/>
              <a:buChar char="§"/>
            </a:pPr>
            <a:r>
              <a:rPr lang="en-US" sz="2000" dirty="0">
                <a:ea typeface="Times New Roman" panose="02020603050405020304" pitchFamily="18" charset="0"/>
              </a:rPr>
              <a:t>We have successfully built a ML model and designed an UI, for Early stage Diabetes prediction.</a:t>
            </a:r>
            <a:endParaRPr lang="en-US" sz="2000" dirty="0">
              <a:effectLst/>
              <a:ea typeface="Times New Roman" panose="02020603050405020304" pitchFamily="18" charset="0"/>
            </a:endParaRPr>
          </a:p>
          <a:p>
            <a:endParaRPr lang="en-US" dirty="0"/>
          </a:p>
        </p:txBody>
      </p:sp>
    </p:spTree>
    <p:extLst>
      <p:ext uri="{BB962C8B-B14F-4D97-AF65-F5344CB8AC3E}">
        <p14:creationId xmlns:p14="http://schemas.microsoft.com/office/powerpoint/2010/main" val="8362737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35BB3-BE7E-4DE4-B280-A81A660CFC59}"/>
              </a:ext>
            </a:extLst>
          </p:cNvPr>
          <p:cNvSpPr>
            <a:spLocks noGrp="1"/>
          </p:cNvSpPr>
          <p:nvPr>
            <p:ph type="title"/>
          </p:nvPr>
        </p:nvSpPr>
        <p:spPr>
          <a:xfrm>
            <a:off x="1144480" y="406031"/>
            <a:ext cx="9601200" cy="1485900"/>
          </a:xfrm>
        </p:spPr>
        <p:txBody>
          <a:bodyPr/>
          <a:lstStyle/>
          <a:p>
            <a:r>
              <a:rPr lang="en-US" dirty="0">
                <a:solidFill>
                  <a:schemeClr val="accent6">
                    <a:lumMod val="50000"/>
                  </a:schemeClr>
                </a:solidFill>
              </a:rPr>
              <a:t>REFERENCES</a:t>
            </a:r>
          </a:p>
        </p:txBody>
      </p:sp>
      <p:sp>
        <p:nvSpPr>
          <p:cNvPr id="3" name="Content Placeholder 2">
            <a:extLst>
              <a:ext uri="{FF2B5EF4-FFF2-40B4-BE49-F238E27FC236}">
                <a16:creationId xmlns:a16="http://schemas.microsoft.com/office/drawing/2014/main" id="{99C41282-B770-4CD9-9759-927760770B95}"/>
              </a:ext>
            </a:extLst>
          </p:cNvPr>
          <p:cNvSpPr>
            <a:spLocks noGrp="1"/>
          </p:cNvSpPr>
          <p:nvPr>
            <p:ph idx="1"/>
          </p:nvPr>
        </p:nvSpPr>
        <p:spPr>
          <a:xfrm>
            <a:off x="1446320" y="1485992"/>
            <a:ext cx="10171406" cy="4231320"/>
          </a:xfrm>
        </p:spPr>
        <p:txBody>
          <a:bodyPr>
            <a:normAutofit lnSpcReduction="10000"/>
          </a:bodyPr>
          <a:lstStyle/>
          <a:p>
            <a:r>
              <a:rPr lang="en-US" dirty="0"/>
              <a:t>[1] Diabetes Database, URL </a:t>
            </a:r>
            <a:r>
              <a:rPr lang="en-US" dirty="0">
                <a:solidFill>
                  <a:srgbClr val="0070C0"/>
                </a:solidFill>
              </a:rPr>
              <a:t>: </a:t>
            </a:r>
            <a:r>
              <a:rPr lang="en-US" dirty="0">
                <a:solidFill>
                  <a:srgbClr val="0070C0"/>
                </a:solidFill>
                <a:hlinkClick r:id="rId3"/>
              </a:rPr>
              <a:t>https://archive.ics.uci.edu/ml/machine-learning-databases/pima-indians-diabetes</a:t>
            </a:r>
            <a:r>
              <a:rPr lang="en-US" dirty="0">
                <a:hlinkClick r:id="rId3"/>
              </a:rPr>
              <a:t>/</a:t>
            </a:r>
            <a:endParaRPr lang="en-US" dirty="0"/>
          </a:p>
          <a:p>
            <a:r>
              <a:rPr lang="en-US" dirty="0"/>
              <a:t>[2] Articles: </a:t>
            </a:r>
            <a:r>
              <a:rPr lang="en-US" dirty="0">
                <a:hlinkClick r:id="rId4"/>
              </a:rPr>
              <a:t>https://towardsdatascience.com/machine-learning-an-introduction-23b84d51e6d0#3add</a:t>
            </a:r>
            <a:endParaRPr lang="en-US" dirty="0"/>
          </a:p>
          <a:p>
            <a:r>
              <a:rPr lang="en-US" dirty="0"/>
              <a:t>[3] Articles: </a:t>
            </a:r>
            <a:r>
              <a:rPr lang="en-US" dirty="0">
                <a:hlinkClick r:id="rId5"/>
              </a:rPr>
              <a:t>https://docs.djangoproject.com/en/3.2/intro/tutorial01/</a:t>
            </a:r>
            <a:endParaRPr lang="en-US" dirty="0"/>
          </a:p>
          <a:p>
            <a:r>
              <a:rPr lang="en-US" dirty="0">
                <a:ln>
                  <a:noFill/>
                </a:ln>
                <a:solidFill>
                  <a:srgbClr val="000000"/>
                </a:solidFill>
                <a:effectLst/>
                <a:ea typeface="Times New Roman" panose="02020603050405020304" pitchFamily="18" charset="0"/>
              </a:rPr>
              <a:t>[4]</a:t>
            </a:r>
            <a:r>
              <a:rPr lang="en-US" dirty="0">
                <a:effectLst/>
                <a:ea typeface="Times New Roman" panose="02020603050405020304" pitchFamily="18" charset="0"/>
              </a:rPr>
              <a:t> “Classifying Medical Data to Predict the Likelihood of Disease” by </a:t>
            </a:r>
            <a:r>
              <a:rPr lang="en-US" dirty="0" err="1">
                <a:effectLst/>
                <a:ea typeface="Times New Roman" panose="02020603050405020304" pitchFamily="18" charset="0"/>
              </a:rPr>
              <a:t>Razan</a:t>
            </a:r>
            <a:r>
              <a:rPr lang="en-US" dirty="0">
                <a:effectLst/>
                <a:ea typeface="Times New Roman" panose="02020603050405020304" pitchFamily="18" charset="0"/>
              </a:rPr>
              <a:t> Paul, Abu Sayed Md. </a:t>
            </a:r>
            <a:r>
              <a:rPr lang="en-US" dirty="0" err="1">
                <a:effectLst/>
                <a:ea typeface="Times New Roman" panose="02020603050405020304" pitchFamily="18" charset="0"/>
              </a:rPr>
              <a:t>Latiful</a:t>
            </a:r>
            <a:r>
              <a:rPr lang="en-US" dirty="0">
                <a:effectLst/>
                <a:ea typeface="Times New Roman" panose="02020603050405020304" pitchFamily="18" charset="0"/>
              </a:rPr>
              <a:t> Hoque, IEEE 2010.</a:t>
            </a:r>
          </a:p>
          <a:p>
            <a:r>
              <a:rPr lang="en-US" dirty="0">
                <a:effectLst/>
                <a:ea typeface="Times New Roman" panose="02020603050405020304" pitchFamily="18" charset="0"/>
              </a:rPr>
              <a:t>[5] “A Comprehensive Exploration to the Machine Learning Techniques for Diabetes Identification” </a:t>
            </a:r>
            <a:r>
              <a:rPr lang="en-US" dirty="0" err="1">
                <a:effectLst/>
                <a:ea typeface="Times New Roman" panose="02020603050405020304" pitchFamily="18" charset="0"/>
              </a:rPr>
              <a:t>Sidong</a:t>
            </a:r>
            <a:r>
              <a:rPr lang="en-US" dirty="0">
                <a:effectLst/>
                <a:ea typeface="Times New Roman" panose="02020603050405020304" pitchFamily="18" charset="0"/>
              </a:rPr>
              <a:t> Wei1, </a:t>
            </a:r>
            <a:r>
              <a:rPr lang="en-US" dirty="0" err="1">
                <a:effectLst/>
                <a:ea typeface="Times New Roman" panose="02020603050405020304" pitchFamily="18" charset="0"/>
              </a:rPr>
              <a:t>Xuejiao</a:t>
            </a:r>
            <a:r>
              <a:rPr lang="en-US" dirty="0">
                <a:effectLst/>
                <a:ea typeface="Times New Roman" panose="02020603050405020304" pitchFamily="18" charset="0"/>
              </a:rPr>
              <a:t> Zhao, </a:t>
            </a:r>
            <a:r>
              <a:rPr lang="en-US" dirty="0" err="1">
                <a:effectLst/>
                <a:ea typeface="Times New Roman" panose="02020603050405020304" pitchFamily="18" charset="0"/>
              </a:rPr>
              <a:t>Chunyan</a:t>
            </a:r>
            <a:r>
              <a:rPr lang="en-US" dirty="0">
                <a:effectLst/>
                <a:ea typeface="Times New Roman" panose="02020603050405020304" pitchFamily="18" charset="0"/>
              </a:rPr>
              <a:t> Miao Shanghai Jiao Tong University, China.</a:t>
            </a:r>
          </a:p>
          <a:p>
            <a:r>
              <a:rPr lang="en-US" dirty="0">
                <a:effectLst/>
                <a:ea typeface="Times New Roman" panose="02020603050405020304" pitchFamily="18" charset="0"/>
              </a:rPr>
              <a:t>[6] “Performance Analysis of Machine Learning Techniques to Predict Diabetes Mellitus” Md Faisal </a:t>
            </a:r>
            <a:r>
              <a:rPr lang="en-US" dirty="0" err="1">
                <a:effectLst/>
                <a:ea typeface="Times New Roman" panose="02020603050405020304" pitchFamily="18" charset="0"/>
              </a:rPr>
              <a:t>Faruque</a:t>
            </a:r>
            <a:r>
              <a:rPr lang="en-US" dirty="0">
                <a:effectLst/>
                <a:ea typeface="Times New Roman" panose="02020603050405020304" pitchFamily="18" charset="0"/>
              </a:rPr>
              <a:t>, </a:t>
            </a:r>
            <a:r>
              <a:rPr lang="en-US" dirty="0" err="1">
                <a:effectLst/>
                <a:ea typeface="Times New Roman" panose="02020603050405020304" pitchFamily="18" charset="0"/>
              </a:rPr>
              <a:t>Asaduzzaman</a:t>
            </a:r>
            <a:r>
              <a:rPr lang="en-US" dirty="0">
                <a:effectLst/>
                <a:ea typeface="Times New Roman" panose="02020603050405020304" pitchFamily="18" charset="0"/>
              </a:rPr>
              <a:t>, Iqbal H. </a:t>
            </a:r>
            <a:r>
              <a:rPr lang="en-US" dirty="0" err="1">
                <a:effectLst/>
                <a:ea typeface="Times New Roman" panose="02020603050405020304" pitchFamily="18" charset="0"/>
              </a:rPr>
              <a:t>Sarker</a:t>
            </a:r>
            <a:r>
              <a:rPr lang="en-US" dirty="0">
                <a:effectLst/>
                <a:ea typeface="Times New Roman" panose="02020603050405020304" pitchFamily="18" charset="0"/>
              </a:rPr>
              <a:t>, IEEE 2019.</a:t>
            </a: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55C9F6B9-6CA8-4692-A3FF-BBF2FBB2A659}"/>
              </a:ext>
            </a:extLst>
          </p:cNvPr>
          <p:cNvSpPr>
            <a:spLocks noGrp="1"/>
          </p:cNvSpPr>
          <p:nvPr>
            <p:ph type="sldNum" sz="quarter" idx="12"/>
          </p:nvPr>
        </p:nvSpPr>
        <p:spPr>
          <a:xfrm>
            <a:off x="11614638" y="73181"/>
            <a:ext cx="447920" cy="585986"/>
          </a:xfrm>
        </p:spPr>
        <p:txBody>
          <a:bodyPr/>
          <a:lstStyle/>
          <a:p>
            <a:r>
              <a:rPr lang="en-US" dirty="0"/>
              <a:t>24</a:t>
            </a:r>
          </a:p>
        </p:txBody>
      </p:sp>
    </p:spTree>
    <p:extLst>
      <p:ext uri="{BB962C8B-B14F-4D97-AF65-F5344CB8AC3E}">
        <p14:creationId xmlns:p14="http://schemas.microsoft.com/office/powerpoint/2010/main" val="15893937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6E5074B-73C9-44A3-BF4F-592EE314C588}"/>
              </a:ext>
            </a:extLst>
          </p:cNvPr>
          <p:cNvSpPr>
            <a:spLocks noGrp="1"/>
          </p:cNvSpPr>
          <p:nvPr>
            <p:ph type="sldNum" sz="quarter" idx="12"/>
          </p:nvPr>
        </p:nvSpPr>
        <p:spPr/>
        <p:txBody>
          <a:bodyPr/>
          <a:lstStyle/>
          <a:p>
            <a:r>
              <a:rPr lang="en-US" dirty="0"/>
              <a:t>.</a:t>
            </a:r>
          </a:p>
        </p:txBody>
      </p:sp>
      <p:pic>
        <p:nvPicPr>
          <p:cNvPr id="7" name="Picture 6">
            <a:extLst>
              <a:ext uri="{FF2B5EF4-FFF2-40B4-BE49-F238E27FC236}">
                <a16:creationId xmlns:a16="http://schemas.microsoft.com/office/drawing/2014/main" id="{4C8E4F15-DE4C-4420-B76D-16371828281B}"/>
              </a:ext>
            </a:extLst>
          </p:cNvPr>
          <p:cNvPicPr>
            <a:picLocks noChangeAspect="1"/>
          </p:cNvPicPr>
          <p:nvPr/>
        </p:nvPicPr>
        <p:blipFill>
          <a:blip r:embed="rId3"/>
          <a:stretch>
            <a:fillRect/>
          </a:stretch>
        </p:blipFill>
        <p:spPr>
          <a:xfrm>
            <a:off x="1065319" y="301841"/>
            <a:ext cx="10688716" cy="6294268"/>
          </a:xfrm>
          <a:prstGeom prst="rect">
            <a:avLst/>
          </a:prstGeom>
        </p:spPr>
      </p:pic>
    </p:spTree>
    <p:extLst>
      <p:ext uri="{BB962C8B-B14F-4D97-AF65-F5344CB8AC3E}">
        <p14:creationId xmlns:p14="http://schemas.microsoft.com/office/powerpoint/2010/main" val="1415199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1EB2D-E5B7-4F86-BA5F-58682EE0A5A1}"/>
              </a:ext>
            </a:extLst>
          </p:cNvPr>
          <p:cNvSpPr>
            <a:spLocks noGrp="1"/>
          </p:cNvSpPr>
          <p:nvPr>
            <p:ph type="title"/>
          </p:nvPr>
        </p:nvSpPr>
        <p:spPr>
          <a:xfrm>
            <a:off x="825623" y="295274"/>
            <a:ext cx="11097088" cy="590551"/>
          </a:xfrm>
        </p:spPr>
        <p:txBody>
          <a:bodyPr>
            <a:normAutofit fontScale="90000"/>
          </a:bodyPr>
          <a:lstStyle/>
          <a:p>
            <a:r>
              <a:rPr lang="en-US" sz="4900" dirty="0">
                <a:solidFill>
                  <a:schemeClr val="accent6">
                    <a:lumMod val="50000"/>
                  </a:schemeClr>
                </a:solidFill>
              </a:rPr>
              <a:t> ABSTRACT</a:t>
            </a:r>
            <a:endParaRPr lang="en-US" dirty="0">
              <a:solidFill>
                <a:schemeClr val="accent6">
                  <a:lumMod val="50000"/>
                </a:schemeClr>
              </a:solidFill>
            </a:endParaRPr>
          </a:p>
        </p:txBody>
      </p:sp>
      <p:sp>
        <p:nvSpPr>
          <p:cNvPr id="3" name="Content Placeholder 2">
            <a:extLst>
              <a:ext uri="{FF2B5EF4-FFF2-40B4-BE49-F238E27FC236}">
                <a16:creationId xmlns:a16="http://schemas.microsoft.com/office/drawing/2014/main" id="{436418A2-898C-452E-B29E-180173CF17C6}"/>
              </a:ext>
            </a:extLst>
          </p:cNvPr>
          <p:cNvSpPr>
            <a:spLocks noGrp="1"/>
          </p:cNvSpPr>
          <p:nvPr>
            <p:ph idx="1"/>
          </p:nvPr>
        </p:nvSpPr>
        <p:spPr>
          <a:xfrm>
            <a:off x="1127463" y="1447060"/>
            <a:ext cx="10733103" cy="4811697"/>
          </a:xfrm>
        </p:spPr>
        <p:txBody>
          <a:bodyPr>
            <a:normAutofit/>
          </a:bodyPr>
          <a:lstStyle/>
          <a:p>
            <a:pPr algn="just">
              <a:lnSpc>
                <a:spcPct val="100000"/>
              </a:lnSpc>
              <a:buFont typeface="Wingdings" panose="05000000000000000000" pitchFamily="2" charset="2"/>
              <a:buChar char="Ø"/>
            </a:pPr>
            <a:r>
              <a:rPr lang="en-US" dirty="0"/>
              <a:t>Diabetes Mellitus is a condition that impairs the body’s ability to process blood glucose and is considered as one of the most lethal diseases in the world. </a:t>
            </a:r>
          </a:p>
          <a:p>
            <a:pPr algn="just">
              <a:lnSpc>
                <a:spcPct val="100000"/>
              </a:lnSpc>
              <a:buFont typeface="Wingdings" panose="05000000000000000000" pitchFamily="2" charset="2"/>
              <a:buChar char="Ø"/>
            </a:pPr>
            <a:r>
              <a:rPr lang="en-US" dirty="0"/>
              <a:t>The aim of the project is to develop a system, which might predict the diabetic risk level of a patient, based on certain diagnostic measurements. We will be performing exploratory Data analysis on the data collected and then use various machine learning algorithms to train the model.</a:t>
            </a:r>
          </a:p>
          <a:p>
            <a:pPr algn="just">
              <a:lnSpc>
                <a:spcPct val="100000"/>
              </a:lnSpc>
              <a:buFont typeface="Wingdings" panose="05000000000000000000" pitchFamily="2" charset="2"/>
              <a:buChar char="Ø"/>
            </a:pPr>
            <a:r>
              <a:rPr lang="en-US" dirty="0"/>
              <a:t>After training and testing the model with various machine learning algorithms, We will be creating a web page, with the help of “Django” framework, that takes input form the user and the predict whether a person is diabetic or not.</a:t>
            </a:r>
          </a:p>
        </p:txBody>
      </p:sp>
      <p:sp>
        <p:nvSpPr>
          <p:cNvPr id="4" name="Slide Number Placeholder 3">
            <a:extLst>
              <a:ext uri="{FF2B5EF4-FFF2-40B4-BE49-F238E27FC236}">
                <a16:creationId xmlns:a16="http://schemas.microsoft.com/office/drawing/2014/main" id="{C274C75F-5D6F-46A6-9E34-C201632D5596}"/>
              </a:ext>
            </a:extLst>
          </p:cNvPr>
          <p:cNvSpPr>
            <a:spLocks noGrp="1"/>
          </p:cNvSpPr>
          <p:nvPr>
            <p:ph type="sldNum" sz="quarter" idx="12"/>
          </p:nvPr>
        </p:nvSpPr>
        <p:spPr/>
        <p:txBody>
          <a:bodyPr/>
          <a:lstStyle/>
          <a:p>
            <a:r>
              <a:rPr lang="en-US" dirty="0"/>
              <a:t>2</a:t>
            </a:r>
          </a:p>
        </p:txBody>
      </p:sp>
    </p:spTree>
    <p:extLst>
      <p:ext uri="{BB962C8B-B14F-4D97-AF65-F5344CB8AC3E}">
        <p14:creationId xmlns:p14="http://schemas.microsoft.com/office/powerpoint/2010/main" val="209227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B4EF9-9E68-4B03-B93C-A01DC55E128F}"/>
              </a:ext>
            </a:extLst>
          </p:cNvPr>
          <p:cNvSpPr>
            <a:spLocks noGrp="1"/>
          </p:cNvSpPr>
          <p:nvPr>
            <p:ph type="title"/>
          </p:nvPr>
        </p:nvSpPr>
        <p:spPr>
          <a:xfrm>
            <a:off x="944270" y="318672"/>
            <a:ext cx="9934575" cy="685800"/>
          </a:xfrm>
        </p:spPr>
        <p:txBody>
          <a:bodyPr>
            <a:normAutofit fontScale="90000"/>
          </a:bodyPr>
          <a:lstStyle/>
          <a:p>
            <a:r>
              <a:rPr lang="en-US" sz="4900" dirty="0">
                <a:solidFill>
                  <a:schemeClr val="accent6">
                    <a:lumMod val="50000"/>
                  </a:schemeClr>
                </a:solidFill>
              </a:rPr>
              <a:t>INTRODUCTION</a:t>
            </a:r>
            <a:endParaRPr lang="en-US" dirty="0">
              <a:solidFill>
                <a:schemeClr val="accent6">
                  <a:lumMod val="50000"/>
                </a:schemeClr>
              </a:solidFill>
            </a:endParaRPr>
          </a:p>
        </p:txBody>
      </p:sp>
      <p:sp>
        <p:nvSpPr>
          <p:cNvPr id="3" name="Content Placeholder 2">
            <a:extLst>
              <a:ext uri="{FF2B5EF4-FFF2-40B4-BE49-F238E27FC236}">
                <a16:creationId xmlns:a16="http://schemas.microsoft.com/office/drawing/2014/main" id="{D94206ED-3111-4B12-A04E-69F961F22231}"/>
              </a:ext>
            </a:extLst>
          </p:cNvPr>
          <p:cNvSpPr>
            <a:spLocks noGrp="1"/>
          </p:cNvSpPr>
          <p:nvPr>
            <p:ph idx="1"/>
          </p:nvPr>
        </p:nvSpPr>
        <p:spPr>
          <a:xfrm>
            <a:off x="1203814" y="1414662"/>
            <a:ext cx="10410824" cy="5343524"/>
          </a:xfrm>
        </p:spPr>
        <p:txBody>
          <a:bodyPr>
            <a:normAutofit fontScale="25000" lnSpcReduction="20000"/>
          </a:bodyPr>
          <a:lstStyle/>
          <a:p>
            <a:pPr algn="just">
              <a:lnSpc>
                <a:spcPct val="120000"/>
              </a:lnSpc>
            </a:pPr>
            <a:r>
              <a:rPr lang="en-US" sz="8000" dirty="0"/>
              <a:t>Diabetes is a condition, when our body isn’t able to take up Sugar (Glucose) into it’s cells and use it for energy, which results in build up of extra sugar.</a:t>
            </a:r>
          </a:p>
          <a:p>
            <a:pPr algn="just">
              <a:lnSpc>
                <a:spcPct val="120000"/>
              </a:lnSpc>
            </a:pPr>
            <a:r>
              <a:rPr lang="en-US" sz="8000" dirty="0"/>
              <a:t>There are 2 types of Diabetes:</a:t>
            </a:r>
          </a:p>
          <a:p>
            <a:pPr marL="0" indent="0" algn="just">
              <a:lnSpc>
                <a:spcPct val="120000"/>
              </a:lnSpc>
              <a:buNone/>
            </a:pPr>
            <a:r>
              <a:rPr lang="en-US" sz="8000" dirty="0"/>
              <a:t>       </a:t>
            </a:r>
            <a:r>
              <a:rPr lang="en-US" sz="8000" u="sng" dirty="0"/>
              <a:t>type 1:</a:t>
            </a:r>
            <a:r>
              <a:rPr lang="en-US" sz="8000" dirty="0"/>
              <a:t> It is usually diagnosed in children and young adults. People with type-1 diabetes </a:t>
            </a:r>
          </a:p>
          <a:p>
            <a:pPr marL="0" indent="0" algn="just">
              <a:lnSpc>
                <a:spcPct val="120000"/>
              </a:lnSpc>
              <a:buNone/>
            </a:pPr>
            <a:r>
              <a:rPr lang="en-US" sz="8000" dirty="0"/>
              <a:t>                    needs to take insulin every day.</a:t>
            </a:r>
          </a:p>
          <a:p>
            <a:pPr marL="0" indent="0" algn="just">
              <a:lnSpc>
                <a:spcPct val="120000"/>
              </a:lnSpc>
              <a:buNone/>
            </a:pPr>
            <a:r>
              <a:rPr lang="en-US" sz="8000" dirty="0"/>
              <a:t>       </a:t>
            </a:r>
            <a:r>
              <a:rPr lang="en-US" sz="8000" u="sng" dirty="0"/>
              <a:t>type 2: </a:t>
            </a:r>
            <a:r>
              <a:rPr lang="en-US" sz="8000" dirty="0"/>
              <a:t>It occurs usually in middle aged to older people. In this type, the body doesn’t </a:t>
            </a:r>
          </a:p>
          <a:p>
            <a:pPr marL="0" indent="0" algn="just">
              <a:lnSpc>
                <a:spcPct val="120000"/>
              </a:lnSpc>
              <a:buNone/>
            </a:pPr>
            <a:r>
              <a:rPr lang="en-US" sz="8000" dirty="0"/>
              <a:t>                    make enough insulin and is called insulin-resistant diabetes.</a:t>
            </a:r>
          </a:p>
          <a:p>
            <a:pPr algn="just">
              <a:lnSpc>
                <a:spcPct val="120000"/>
              </a:lnSpc>
            </a:pPr>
            <a:r>
              <a:rPr lang="en-US" sz="8000" dirty="0">
                <a:effectLst/>
                <a:ea typeface="Times New Roman" panose="02020603050405020304" pitchFamily="18" charset="0"/>
              </a:rPr>
              <a:t>The dataset which we have used in this project contains the signs and symptoms data of newly diabetic or would be diabetic patients.</a:t>
            </a:r>
            <a:r>
              <a:rPr lang="en-US" sz="8000" dirty="0"/>
              <a:t> This dataset is originally from the National Institute of Diabetes and Digestive and Kidney Diseases.  </a:t>
            </a:r>
          </a:p>
          <a:p>
            <a:pPr marL="0" indent="0" algn="just">
              <a:buNone/>
            </a:pPr>
            <a:r>
              <a:rPr lang="en-US" sz="8000" dirty="0"/>
              <a:t>                                                                                     </a:t>
            </a:r>
          </a:p>
          <a:p>
            <a:pPr marL="0" indent="0" algn="just">
              <a:buNone/>
            </a:pPr>
            <a:r>
              <a:rPr lang="en-US" sz="8000" dirty="0"/>
              <a:t>                                                                                                                              </a:t>
            </a:r>
          </a:p>
          <a:p>
            <a:pPr marL="0" indent="0" algn="just">
              <a:buNone/>
            </a:pPr>
            <a:r>
              <a:rPr lang="en-US" dirty="0"/>
              <a:t>  </a:t>
            </a:r>
          </a:p>
          <a:p>
            <a:pPr>
              <a:buFont typeface="Wingdings" panose="05000000000000000000" pitchFamily="2" charset="2"/>
              <a:buChar char="§"/>
            </a:pPr>
            <a:endParaRPr lang="en-US" dirty="0"/>
          </a:p>
        </p:txBody>
      </p:sp>
      <p:sp>
        <p:nvSpPr>
          <p:cNvPr id="4" name="Slide Number Placeholder 3">
            <a:extLst>
              <a:ext uri="{FF2B5EF4-FFF2-40B4-BE49-F238E27FC236}">
                <a16:creationId xmlns:a16="http://schemas.microsoft.com/office/drawing/2014/main" id="{A08946A0-6179-4CA6-9EEA-40455C0C1091}"/>
              </a:ext>
            </a:extLst>
          </p:cNvPr>
          <p:cNvSpPr>
            <a:spLocks noGrp="1"/>
          </p:cNvSpPr>
          <p:nvPr>
            <p:ph type="sldNum" sz="quarter" idx="12"/>
          </p:nvPr>
        </p:nvSpPr>
        <p:spPr/>
        <p:txBody>
          <a:bodyPr/>
          <a:lstStyle/>
          <a:p>
            <a:r>
              <a:rPr lang="en-US" dirty="0"/>
              <a:t>3</a:t>
            </a:r>
          </a:p>
        </p:txBody>
      </p:sp>
    </p:spTree>
    <p:extLst>
      <p:ext uri="{BB962C8B-B14F-4D97-AF65-F5344CB8AC3E}">
        <p14:creationId xmlns:p14="http://schemas.microsoft.com/office/powerpoint/2010/main" val="20395611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1BDA5DE-CCC5-4481-8810-CE8CA85E2D50}"/>
              </a:ext>
            </a:extLst>
          </p:cNvPr>
          <p:cNvSpPr txBox="1"/>
          <p:nvPr/>
        </p:nvSpPr>
        <p:spPr>
          <a:xfrm>
            <a:off x="1078730" y="655746"/>
            <a:ext cx="10782300" cy="6278642"/>
          </a:xfrm>
          <a:prstGeom prst="rect">
            <a:avLst/>
          </a:prstGeom>
          <a:noFill/>
        </p:spPr>
        <p:txBody>
          <a:bodyPr wrap="square" rtlCol="0">
            <a:spAutoFit/>
          </a:bodyPr>
          <a:lstStyle/>
          <a:p>
            <a:pPr algn="just"/>
            <a:r>
              <a:rPr lang="en-US" sz="2400" dirty="0"/>
              <a:t>The following features have been provided to help us predict whether a person is diabetic or not:</a:t>
            </a:r>
          </a:p>
          <a:p>
            <a:pPr algn="just"/>
            <a:endParaRPr lang="en-US" sz="2400" dirty="0"/>
          </a:p>
          <a:p>
            <a:pPr algn="just">
              <a:buFont typeface="Arial" panose="020B0604020202020204" pitchFamily="34" charset="0"/>
              <a:buChar char="•"/>
            </a:pPr>
            <a:r>
              <a:rPr lang="en-US" sz="2400" b="1" dirty="0"/>
              <a:t> Pregnancies: </a:t>
            </a:r>
            <a:r>
              <a:rPr lang="en-US" sz="2400" dirty="0"/>
              <a:t>Number of times pregnant</a:t>
            </a:r>
          </a:p>
          <a:p>
            <a:pPr algn="just">
              <a:buFont typeface="Arial" panose="020B0604020202020204" pitchFamily="34" charset="0"/>
              <a:buChar char="•"/>
            </a:pPr>
            <a:r>
              <a:rPr lang="en-US" sz="2400" b="1" dirty="0"/>
              <a:t> Glucose:</a:t>
            </a:r>
            <a:r>
              <a:rPr lang="en-US" sz="2400" dirty="0"/>
              <a:t> Plasma glucose concentration over 2 hours in an oral glucose tolerance test</a:t>
            </a:r>
          </a:p>
          <a:p>
            <a:pPr algn="just">
              <a:buFont typeface="Arial" panose="020B0604020202020204" pitchFamily="34" charset="0"/>
              <a:buChar char="•"/>
            </a:pPr>
            <a:r>
              <a:rPr lang="en-US" sz="2400" b="1" dirty="0"/>
              <a:t> </a:t>
            </a:r>
            <a:r>
              <a:rPr lang="en-US" sz="2400" b="1" dirty="0" err="1"/>
              <a:t>BloodPressure</a:t>
            </a:r>
            <a:r>
              <a:rPr lang="en-US" sz="2400" b="1" dirty="0"/>
              <a:t>: </a:t>
            </a:r>
            <a:r>
              <a:rPr lang="en-US" sz="2400" dirty="0"/>
              <a:t>Diastolic blood pressure (mm Hg)</a:t>
            </a:r>
          </a:p>
          <a:p>
            <a:pPr algn="just">
              <a:buFont typeface="Arial" panose="020B0604020202020204" pitchFamily="34" charset="0"/>
              <a:buChar char="•"/>
            </a:pPr>
            <a:r>
              <a:rPr lang="en-US" sz="2400" b="1" dirty="0"/>
              <a:t> </a:t>
            </a:r>
            <a:r>
              <a:rPr lang="en-US" sz="2400" b="1" dirty="0" err="1"/>
              <a:t>SkinThickness</a:t>
            </a:r>
            <a:r>
              <a:rPr lang="en-US" sz="2400" b="1" dirty="0"/>
              <a:t>:</a:t>
            </a:r>
            <a:r>
              <a:rPr lang="en-US" sz="2400" dirty="0"/>
              <a:t> Triceps skin fold thickness (mm)</a:t>
            </a:r>
          </a:p>
          <a:p>
            <a:pPr algn="just">
              <a:buFont typeface="Arial" panose="020B0604020202020204" pitchFamily="34" charset="0"/>
              <a:buChar char="•"/>
            </a:pPr>
            <a:r>
              <a:rPr lang="en-US" sz="2400" b="1" dirty="0"/>
              <a:t> Insulin:</a:t>
            </a:r>
            <a:r>
              <a:rPr lang="en-US" sz="2400" dirty="0"/>
              <a:t> 2-Hour serum insulin (mu U/ml)</a:t>
            </a:r>
          </a:p>
          <a:p>
            <a:pPr algn="just">
              <a:buFont typeface="Arial" panose="020B0604020202020204" pitchFamily="34" charset="0"/>
              <a:buChar char="•"/>
            </a:pPr>
            <a:r>
              <a:rPr lang="en-US" sz="2400" b="1" dirty="0"/>
              <a:t> BMI:</a:t>
            </a:r>
            <a:r>
              <a:rPr lang="en-US" sz="2400" dirty="0"/>
              <a:t> Body mass index (weight in kg/(height in m)2)</a:t>
            </a:r>
          </a:p>
          <a:p>
            <a:pPr algn="just">
              <a:buFont typeface="Arial" panose="020B0604020202020204" pitchFamily="34" charset="0"/>
              <a:buChar char="•"/>
            </a:pPr>
            <a:r>
              <a:rPr lang="en-US" sz="2400" b="1" dirty="0"/>
              <a:t> </a:t>
            </a:r>
            <a:r>
              <a:rPr lang="en-US" sz="2400" b="1" dirty="0" err="1"/>
              <a:t>DiabetesPedigreeFunction</a:t>
            </a:r>
            <a:r>
              <a:rPr lang="en-US" sz="2400" b="1" dirty="0"/>
              <a:t>:</a:t>
            </a:r>
            <a:r>
              <a:rPr lang="en-US" sz="2400" dirty="0"/>
              <a:t> Diabetes pedigree function (a function which scores likelihood of diabetes based on family history)</a:t>
            </a:r>
          </a:p>
          <a:p>
            <a:pPr algn="just">
              <a:buFont typeface="Arial" panose="020B0604020202020204" pitchFamily="34" charset="0"/>
              <a:buChar char="•"/>
            </a:pPr>
            <a:r>
              <a:rPr lang="en-US" sz="2400" b="1" dirty="0"/>
              <a:t> Age:</a:t>
            </a:r>
            <a:r>
              <a:rPr lang="en-US" sz="2400" dirty="0"/>
              <a:t> Age (years)</a:t>
            </a:r>
          </a:p>
          <a:p>
            <a:pPr algn="just">
              <a:buFont typeface="Arial" panose="020B0604020202020204" pitchFamily="34" charset="0"/>
              <a:buChar char="•"/>
            </a:pPr>
            <a:r>
              <a:rPr lang="en-US" sz="2400" b="1" dirty="0"/>
              <a:t> Outcome:</a:t>
            </a:r>
            <a:r>
              <a:rPr lang="en-US" sz="2400" dirty="0"/>
              <a:t> Class variable (0 if non-diabetic, 1 if diabetic)</a:t>
            </a:r>
          </a:p>
          <a:p>
            <a:pPr algn="just"/>
            <a:endParaRPr lang="en-US" sz="2400" dirty="0"/>
          </a:p>
          <a:p>
            <a:pPr algn="just"/>
            <a:r>
              <a:rPr lang="en-US" sz="2400" dirty="0"/>
              <a:t>                                                                                                              </a:t>
            </a:r>
            <a:endParaRPr lang="en-US" sz="2000" dirty="0"/>
          </a:p>
          <a:p>
            <a:endParaRPr lang="en-US" dirty="0"/>
          </a:p>
        </p:txBody>
      </p:sp>
      <p:sp>
        <p:nvSpPr>
          <p:cNvPr id="3" name="Slide Number Placeholder 2">
            <a:extLst>
              <a:ext uri="{FF2B5EF4-FFF2-40B4-BE49-F238E27FC236}">
                <a16:creationId xmlns:a16="http://schemas.microsoft.com/office/drawing/2014/main" id="{6001C3F3-DA6B-44C8-A314-8FDFBFCB0DFD}"/>
              </a:ext>
            </a:extLst>
          </p:cNvPr>
          <p:cNvSpPr>
            <a:spLocks noGrp="1"/>
          </p:cNvSpPr>
          <p:nvPr>
            <p:ph type="sldNum" sz="quarter" idx="12"/>
          </p:nvPr>
        </p:nvSpPr>
        <p:spPr/>
        <p:txBody>
          <a:bodyPr/>
          <a:lstStyle/>
          <a:p>
            <a:r>
              <a:rPr lang="en-US" dirty="0"/>
              <a:t>4</a:t>
            </a:r>
          </a:p>
        </p:txBody>
      </p:sp>
    </p:spTree>
    <p:extLst>
      <p:ext uri="{BB962C8B-B14F-4D97-AF65-F5344CB8AC3E}">
        <p14:creationId xmlns:p14="http://schemas.microsoft.com/office/powerpoint/2010/main" val="37957891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56D19D3-1EA3-47D0-9F78-B3C71C9958B5}"/>
              </a:ext>
            </a:extLst>
          </p:cNvPr>
          <p:cNvSpPr txBox="1"/>
          <p:nvPr/>
        </p:nvSpPr>
        <p:spPr>
          <a:xfrm flipH="1">
            <a:off x="962022" y="495300"/>
            <a:ext cx="10605581" cy="2554545"/>
          </a:xfrm>
          <a:prstGeom prst="rect">
            <a:avLst/>
          </a:prstGeom>
          <a:blipFill>
            <a:blip r:embed="rId2"/>
            <a:tile tx="0" ty="0" sx="100000" sy="100000" flip="none" algn="tl"/>
          </a:blipFill>
        </p:spPr>
        <p:txBody>
          <a:bodyPr wrap="square" rtlCol="0">
            <a:spAutoFit/>
          </a:bodyPr>
          <a:lstStyle/>
          <a:p>
            <a:pPr marL="342900" indent="-342900" algn="just">
              <a:buFont typeface="Wingdings" panose="05000000000000000000" pitchFamily="2" charset="2"/>
              <a:buChar char="v"/>
            </a:pPr>
            <a:r>
              <a:rPr lang="en-US" sz="2000" dirty="0"/>
              <a:t>Healthcare industries generates large volumes of data, which consists of it’s patient’s records and it is necessary to Collect, Store and Process this data, to discover knowledge from it and utilize it to take significant decisions.</a:t>
            </a:r>
          </a:p>
          <a:p>
            <a:pPr algn="just"/>
            <a:endParaRPr lang="en-US" sz="2000" dirty="0"/>
          </a:p>
          <a:p>
            <a:pPr algn="just"/>
            <a:r>
              <a:rPr lang="en-US" sz="2000" dirty="0"/>
              <a:t>     </a:t>
            </a:r>
            <a:r>
              <a:rPr lang="en-US" sz="2000" u="sng" dirty="0"/>
              <a:t>TECH STACK </a:t>
            </a:r>
            <a:r>
              <a:rPr lang="en-US" sz="2000" dirty="0"/>
              <a:t>used:</a:t>
            </a:r>
          </a:p>
          <a:p>
            <a:pPr marL="342900" indent="-342900" algn="just">
              <a:buFont typeface="Wingdings" panose="05000000000000000000" pitchFamily="2" charset="2"/>
              <a:buChar char="Ø"/>
            </a:pPr>
            <a:r>
              <a:rPr lang="en-US" sz="2000" dirty="0"/>
              <a:t>Data Science</a:t>
            </a:r>
          </a:p>
          <a:p>
            <a:pPr marL="342900" indent="-342900" algn="just">
              <a:buFont typeface="Wingdings" panose="05000000000000000000" pitchFamily="2" charset="2"/>
              <a:buChar char="Ø"/>
            </a:pPr>
            <a:r>
              <a:rPr lang="en-US" sz="2000" dirty="0"/>
              <a:t>Machine Learning</a:t>
            </a:r>
          </a:p>
          <a:p>
            <a:pPr marL="342900" indent="-342900" algn="just">
              <a:buFont typeface="Wingdings" panose="05000000000000000000" pitchFamily="2" charset="2"/>
              <a:buChar char="Ø"/>
            </a:pPr>
            <a:r>
              <a:rPr lang="en-US" sz="2000" dirty="0"/>
              <a:t>Django</a:t>
            </a:r>
          </a:p>
        </p:txBody>
      </p:sp>
      <p:pic>
        <p:nvPicPr>
          <p:cNvPr id="4" name="Picture 3">
            <a:extLst>
              <a:ext uri="{FF2B5EF4-FFF2-40B4-BE49-F238E27FC236}">
                <a16:creationId xmlns:a16="http://schemas.microsoft.com/office/drawing/2014/main" id="{494E1266-A378-494B-A55A-B13156E6D6A7}"/>
              </a:ext>
            </a:extLst>
          </p:cNvPr>
          <p:cNvPicPr>
            <a:picLocks noChangeAspect="1"/>
          </p:cNvPicPr>
          <p:nvPr/>
        </p:nvPicPr>
        <p:blipFill>
          <a:blip r:embed="rId3"/>
          <a:stretch>
            <a:fillRect/>
          </a:stretch>
        </p:blipFill>
        <p:spPr>
          <a:xfrm>
            <a:off x="825624" y="3710866"/>
            <a:ext cx="3209388" cy="2210540"/>
          </a:xfrm>
          <a:prstGeom prst="rect">
            <a:avLst/>
          </a:prstGeom>
        </p:spPr>
      </p:pic>
      <p:pic>
        <p:nvPicPr>
          <p:cNvPr id="6" name="Picture 5">
            <a:extLst>
              <a:ext uri="{FF2B5EF4-FFF2-40B4-BE49-F238E27FC236}">
                <a16:creationId xmlns:a16="http://schemas.microsoft.com/office/drawing/2014/main" id="{6E814540-BE2B-4538-B415-7C01DC522913}"/>
              </a:ext>
            </a:extLst>
          </p:cNvPr>
          <p:cNvPicPr>
            <a:picLocks noChangeAspect="1"/>
          </p:cNvPicPr>
          <p:nvPr/>
        </p:nvPicPr>
        <p:blipFill>
          <a:blip r:embed="rId4"/>
          <a:stretch>
            <a:fillRect/>
          </a:stretch>
        </p:blipFill>
        <p:spPr>
          <a:xfrm>
            <a:off x="4678533" y="3710866"/>
            <a:ext cx="3471169" cy="2210540"/>
          </a:xfrm>
          <a:prstGeom prst="rect">
            <a:avLst/>
          </a:prstGeom>
        </p:spPr>
      </p:pic>
      <p:pic>
        <p:nvPicPr>
          <p:cNvPr id="8" name="Picture 7">
            <a:extLst>
              <a:ext uri="{FF2B5EF4-FFF2-40B4-BE49-F238E27FC236}">
                <a16:creationId xmlns:a16="http://schemas.microsoft.com/office/drawing/2014/main" id="{DDC6BF65-E1B9-4A96-A985-A1428D07C269}"/>
              </a:ext>
            </a:extLst>
          </p:cNvPr>
          <p:cNvPicPr>
            <a:picLocks noChangeAspect="1"/>
          </p:cNvPicPr>
          <p:nvPr/>
        </p:nvPicPr>
        <p:blipFill>
          <a:blip r:embed="rId5"/>
          <a:stretch>
            <a:fillRect/>
          </a:stretch>
        </p:blipFill>
        <p:spPr>
          <a:xfrm>
            <a:off x="8793223" y="3710866"/>
            <a:ext cx="3209388" cy="2210540"/>
          </a:xfrm>
          <a:prstGeom prst="rect">
            <a:avLst/>
          </a:prstGeom>
        </p:spPr>
      </p:pic>
      <p:sp>
        <p:nvSpPr>
          <p:cNvPr id="9" name="Slide Number Placeholder 8">
            <a:extLst>
              <a:ext uri="{FF2B5EF4-FFF2-40B4-BE49-F238E27FC236}">
                <a16:creationId xmlns:a16="http://schemas.microsoft.com/office/drawing/2014/main" id="{0C31AD04-916C-41B1-8B1D-2DB42C26EB9F}"/>
              </a:ext>
            </a:extLst>
          </p:cNvPr>
          <p:cNvSpPr>
            <a:spLocks noGrp="1"/>
          </p:cNvSpPr>
          <p:nvPr>
            <p:ph type="sldNum" sz="quarter" idx="12"/>
          </p:nvPr>
        </p:nvSpPr>
        <p:spPr/>
        <p:txBody>
          <a:bodyPr/>
          <a:lstStyle/>
          <a:p>
            <a:r>
              <a:rPr lang="en-US" dirty="0"/>
              <a:t>5</a:t>
            </a:r>
          </a:p>
        </p:txBody>
      </p:sp>
    </p:spTree>
    <p:extLst>
      <p:ext uri="{BB962C8B-B14F-4D97-AF65-F5344CB8AC3E}">
        <p14:creationId xmlns:p14="http://schemas.microsoft.com/office/powerpoint/2010/main" val="31093375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8ADF3-4D23-4BED-A983-F55F8DCC4041}"/>
              </a:ext>
            </a:extLst>
          </p:cNvPr>
          <p:cNvSpPr>
            <a:spLocks noGrp="1"/>
          </p:cNvSpPr>
          <p:nvPr>
            <p:ph type="title"/>
          </p:nvPr>
        </p:nvSpPr>
        <p:spPr>
          <a:xfrm>
            <a:off x="1028700" y="415678"/>
            <a:ext cx="9944100" cy="866775"/>
          </a:xfrm>
        </p:spPr>
        <p:txBody>
          <a:bodyPr/>
          <a:lstStyle/>
          <a:p>
            <a:r>
              <a:rPr lang="en-US" dirty="0">
                <a:solidFill>
                  <a:schemeClr val="accent6">
                    <a:lumMod val="50000"/>
                  </a:schemeClr>
                </a:solidFill>
              </a:rPr>
              <a:t>LITERATURE SURVEY(Existing system)</a:t>
            </a:r>
          </a:p>
        </p:txBody>
      </p:sp>
      <p:sp>
        <p:nvSpPr>
          <p:cNvPr id="3" name="Content Placeholder 2">
            <a:extLst>
              <a:ext uri="{FF2B5EF4-FFF2-40B4-BE49-F238E27FC236}">
                <a16:creationId xmlns:a16="http://schemas.microsoft.com/office/drawing/2014/main" id="{8CE44EB3-1D9C-4944-8136-013168285D51}"/>
              </a:ext>
            </a:extLst>
          </p:cNvPr>
          <p:cNvSpPr>
            <a:spLocks noGrp="1"/>
          </p:cNvSpPr>
          <p:nvPr>
            <p:ph idx="1"/>
          </p:nvPr>
        </p:nvSpPr>
        <p:spPr>
          <a:xfrm>
            <a:off x="1138360" y="1261528"/>
            <a:ext cx="10944225" cy="2245787"/>
          </a:xfrm>
        </p:spPr>
        <p:txBody>
          <a:bodyPr>
            <a:normAutofit/>
          </a:bodyPr>
          <a:lstStyle/>
          <a:p>
            <a:pPr algn="just"/>
            <a:r>
              <a:rPr lang="en-US" dirty="0">
                <a:effectLst/>
              </a:rPr>
              <a:t>Current practice in hospitals is to collect required information for diabetes diagnosis through various tests, and appropriate treatment is provided based on diagnosis.</a:t>
            </a:r>
          </a:p>
          <a:p>
            <a:pPr algn="just"/>
            <a:r>
              <a:rPr lang="en-US" dirty="0"/>
              <a:t>Various traditional methods, based on physical and chemical tests, are available for diagnosing the diabetes.</a:t>
            </a:r>
            <a:endParaRPr lang="en-US" dirty="0">
              <a:effectLst/>
            </a:endParaRPr>
          </a:p>
          <a:p>
            <a:pPr algn="just"/>
            <a:r>
              <a:rPr lang="en-US" dirty="0"/>
              <a:t>The existing instances of datasets consists of only two groups </a:t>
            </a:r>
            <a:r>
              <a:rPr lang="en-US" dirty="0" err="1"/>
              <a:t>i.e</a:t>
            </a:r>
            <a:r>
              <a:rPr lang="en-US" dirty="0"/>
              <a:t>, blood tests and urine tests. Implementation is done by WEKA tool, to classify the data.</a:t>
            </a:r>
          </a:p>
          <a:p>
            <a:pPr marL="0" indent="0" algn="just">
              <a:buNone/>
            </a:pPr>
            <a:endParaRPr lang="en-US" dirty="0">
              <a:effectLst/>
              <a:latin typeface="Times New Roman" panose="02020603050405020304" pitchFamily="18" charset="0"/>
            </a:endParaRPr>
          </a:p>
          <a:p>
            <a:pPr marL="0" indent="0">
              <a:buNone/>
            </a:pPr>
            <a:endParaRPr lang="en-US" sz="4800" dirty="0">
              <a:latin typeface="+mj-lt"/>
            </a:endParaRPr>
          </a:p>
          <a:p>
            <a:pPr marL="0" indent="0">
              <a:buNone/>
            </a:pPr>
            <a:endParaRPr lang="en-US" sz="4800" dirty="0">
              <a:latin typeface="+mj-lt"/>
            </a:endParaRPr>
          </a:p>
          <a:p>
            <a:pPr marL="0" indent="0">
              <a:buNone/>
            </a:pPr>
            <a:endParaRPr lang="en-US" sz="4800" dirty="0">
              <a:latin typeface="+mj-lt"/>
            </a:endParaRPr>
          </a:p>
        </p:txBody>
      </p:sp>
      <p:sp>
        <p:nvSpPr>
          <p:cNvPr id="9" name="TextBox 8">
            <a:extLst>
              <a:ext uri="{FF2B5EF4-FFF2-40B4-BE49-F238E27FC236}">
                <a16:creationId xmlns:a16="http://schemas.microsoft.com/office/drawing/2014/main" id="{C2D8A18C-4E61-4F1D-939C-B2E886EBE4DD}"/>
              </a:ext>
            </a:extLst>
          </p:cNvPr>
          <p:cNvSpPr txBox="1"/>
          <p:nvPr/>
        </p:nvSpPr>
        <p:spPr>
          <a:xfrm>
            <a:off x="914400" y="3507315"/>
            <a:ext cx="10944225" cy="384721"/>
          </a:xfrm>
          <a:prstGeom prst="rect">
            <a:avLst/>
          </a:prstGeom>
          <a:noFill/>
        </p:spPr>
        <p:txBody>
          <a:bodyPr wrap="square" rtlCol="0">
            <a:spAutoFit/>
          </a:bodyPr>
          <a:lstStyle/>
          <a:p>
            <a:pPr>
              <a:buSzPct val="160000"/>
            </a:pPr>
            <a:r>
              <a:rPr lang="en-US" sz="1900" dirty="0">
                <a:latin typeface="Times New Roman" panose="02020603050405020304" pitchFamily="18" charset="0"/>
              </a:rPr>
              <a:t> </a:t>
            </a:r>
            <a:endParaRPr lang="en-US" sz="2000" dirty="0">
              <a:effectLst/>
            </a:endParaRPr>
          </a:p>
        </p:txBody>
      </p:sp>
      <p:pic>
        <p:nvPicPr>
          <p:cNvPr id="5" name="Picture 4">
            <a:extLst>
              <a:ext uri="{FF2B5EF4-FFF2-40B4-BE49-F238E27FC236}">
                <a16:creationId xmlns:a16="http://schemas.microsoft.com/office/drawing/2014/main" id="{5C8CF33A-725C-4B2A-ABF1-76C2BCCB309D}"/>
              </a:ext>
            </a:extLst>
          </p:cNvPr>
          <p:cNvPicPr>
            <a:picLocks noChangeAspect="1"/>
          </p:cNvPicPr>
          <p:nvPr/>
        </p:nvPicPr>
        <p:blipFill>
          <a:blip r:embed="rId3"/>
          <a:stretch>
            <a:fillRect/>
          </a:stretch>
        </p:blipFill>
        <p:spPr>
          <a:xfrm>
            <a:off x="2214006" y="4110361"/>
            <a:ext cx="3512091" cy="2130641"/>
          </a:xfrm>
          <a:prstGeom prst="rect">
            <a:avLst/>
          </a:prstGeom>
        </p:spPr>
      </p:pic>
      <p:pic>
        <p:nvPicPr>
          <p:cNvPr id="7" name="Picture 6">
            <a:extLst>
              <a:ext uri="{FF2B5EF4-FFF2-40B4-BE49-F238E27FC236}">
                <a16:creationId xmlns:a16="http://schemas.microsoft.com/office/drawing/2014/main" id="{159F4E21-2BFE-4C71-8B58-6A0B76131A9C}"/>
              </a:ext>
            </a:extLst>
          </p:cNvPr>
          <p:cNvPicPr>
            <a:picLocks noChangeAspect="1"/>
          </p:cNvPicPr>
          <p:nvPr/>
        </p:nvPicPr>
        <p:blipFill>
          <a:blip r:embed="rId4"/>
          <a:stretch>
            <a:fillRect/>
          </a:stretch>
        </p:blipFill>
        <p:spPr>
          <a:xfrm>
            <a:off x="7253056" y="4110361"/>
            <a:ext cx="3444536" cy="2130641"/>
          </a:xfrm>
          <a:prstGeom prst="rect">
            <a:avLst/>
          </a:prstGeom>
        </p:spPr>
      </p:pic>
      <p:sp>
        <p:nvSpPr>
          <p:cNvPr id="8" name="Slide Number Placeholder 7">
            <a:extLst>
              <a:ext uri="{FF2B5EF4-FFF2-40B4-BE49-F238E27FC236}">
                <a16:creationId xmlns:a16="http://schemas.microsoft.com/office/drawing/2014/main" id="{030A5CED-A030-4312-ACC4-FC03FAD2ED3B}"/>
              </a:ext>
            </a:extLst>
          </p:cNvPr>
          <p:cNvSpPr>
            <a:spLocks noGrp="1"/>
          </p:cNvSpPr>
          <p:nvPr>
            <p:ph type="sldNum" sz="quarter" idx="12"/>
          </p:nvPr>
        </p:nvSpPr>
        <p:spPr>
          <a:xfrm>
            <a:off x="11634665" y="122685"/>
            <a:ext cx="447920" cy="585986"/>
          </a:xfrm>
        </p:spPr>
        <p:txBody>
          <a:bodyPr/>
          <a:lstStyle/>
          <a:p>
            <a:r>
              <a:rPr lang="en-US" dirty="0"/>
              <a:t>6</a:t>
            </a:r>
          </a:p>
        </p:txBody>
      </p:sp>
    </p:spTree>
    <p:extLst>
      <p:ext uri="{BB962C8B-B14F-4D97-AF65-F5344CB8AC3E}">
        <p14:creationId xmlns:p14="http://schemas.microsoft.com/office/powerpoint/2010/main" val="555407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F05308-27DB-46B8-A7BE-93949345AF98}"/>
              </a:ext>
            </a:extLst>
          </p:cNvPr>
          <p:cNvSpPr txBox="1"/>
          <p:nvPr/>
        </p:nvSpPr>
        <p:spPr>
          <a:xfrm>
            <a:off x="1171853" y="1222951"/>
            <a:ext cx="11286477" cy="2215991"/>
          </a:xfrm>
          <a:prstGeom prst="rect">
            <a:avLst/>
          </a:prstGeom>
          <a:noFill/>
        </p:spPr>
        <p:txBody>
          <a:bodyPr wrap="square">
            <a:spAutoFit/>
          </a:bodyPr>
          <a:lstStyle/>
          <a:p>
            <a:pPr>
              <a:buSzPct val="160000"/>
            </a:pPr>
            <a:endParaRPr lang="en-US" sz="1800" dirty="0"/>
          </a:p>
          <a:p>
            <a:pPr marL="342900" indent="-342900">
              <a:buSzPct val="160000"/>
              <a:buFont typeface="Wingdings" panose="05000000000000000000" pitchFamily="2" charset="2"/>
              <a:buChar char="§"/>
            </a:pPr>
            <a:r>
              <a:rPr lang="en-US" sz="2000" dirty="0">
                <a:effectLst/>
              </a:rPr>
              <a:t>In existing method, the classification and prediction accuracy are not so high</a:t>
            </a:r>
            <a:r>
              <a:rPr lang="en-US" sz="2000" dirty="0"/>
              <a:t> and </a:t>
            </a:r>
            <a:r>
              <a:rPr lang="en-US" sz="2000" dirty="0">
                <a:effectLst/>
              </a:rPr>
              <a:t>is a time taking process, as it needs a heavy investment of time, to get the reports.</a:t>
            </a:r>
          </a:p>
          <a:p>
            <a:pPr>
              <a:buSzPct val="160000"/>
            </a:pPr>
            <a:endParaRPr lang="en-US" sz="2000" dirty="0">
              <a:effectLst/>
            </a:endParaRPr>
          </a:p>
          <a:p>
            <a:pPr marL="342900" indent="-342900">
              <a:buSzPct val="160000"/>
              <a:buFont typeface="Wingdings" panose="05000000000000000000" pitchFamily="2" charset="2"/>
              <a:buChar char="§"/>
            </a:pPr>
            <a:r>
              <a:rPr lang="en-US" sz="2000" dirty="0"/>
              <a:t>Early stage prediction cannot be possible, as it is a challenging task for medical practitioners</a:t>
            </a:r>
          </a:p>
          <a:p>
            <a:pPr>
              <a:buSzPct val="160000"/>
            </a:pPr>
            <a:endParaRPr lang="en-US" sz="2000" dirty="0">
              <a:effectLst/>
            </a:endParaRPr>
          </a:p>
          <a:p>
            <a:pPr marL="342900" indent="-342900">
              <a:buSzPct val="160000"/>
              <a:buFont typeface="Wingdings" panose="05000000000000000000" pitchFamily="2" charset="2"/>
              <a:buChar char="§"/>
            </a:pPr>
            <a:r>
              <a:rPr lang="en-US" sz="2000" dirty="0"/>
              <a:t>Classifying the data using WEKA tool can only be performed only on small datasets.</a:t>
            </a:r>
            <a:endParaRPr lang="en-US" sz="2000" dirty="0">
              <a:effectLst/>
            </a:endParaRPr>
          </a:p>
        </p:txBody>
      </p:sp>
      <p:sp>
        <p:nvSpPr>
          <p:cNvPr id="4" name="Slide Number Placeholder 3">
            <a:extLst>
              <a:ext uri="{FF2B5EF4-FFF2-40B4-BE49-F238E27FC236}">
                <a16:creationId xmlns:a16="http://schemas.microsoft.com/office/drawing/2014/main" id="{C2652BC5-6003-41DC-8FDF-F2C3AD5150AC}"/>
              </a:ext>
            </a:extLst>
          </p:cNvPr>
          <p:cNvSpPr>
            <a:spLocks noGrp="1"/>
          </p:cNvSpPr>
          <p:nvPr>
            <p:ph type="sldNum" sz="quarter" idx="12"/>
          </p:nvPr>
        </p:nvSpPr>
        <p:spPr/>
        <p:txBody>
          <a:bodyPr/>
          <a:lstStyle/>
          <a:p>
            <a:r>
              <a:rPr lang="en-US" dirty="0"/>
              <a:t>7</a:t>
            </a:r>
          </a:p>
        </p:txBody>
      </p:sp>
      <p:sp>
        <p:nvSpPr>
          <p:cNvPr id="2" name="TextBox 1">
            <a:extLst>
              <a:ext uri="{FF2B5EF4-FFF2-40B4-BE49-F238E27FC236}">
                <a16:creationId xmlns:a16="http://schemas.microsoft.com/office/drawing/2014/main" id="{E4340744-09F4-4484-9FC9-0DA334191419}"/>
              </a:ext>
            </a:extLst>
          </p:cNvPr>
          <p:cNvSpPr txBox="1"/>
          <p:nvPr/>
        </p:nvSpPr>
        <p:spPr>
          <a:xfrm>
            <a:off x="905522" y="392807"/>
            <a:ext cx="8584707" cy="1046440"/>
          </a:xfrm>
          <a:prstGeom prst="rect">
            <a:avLst/>
          </a:prstGeom>
          <a:noFill/>
        </p:spPr>
        <p:txBody>
          <a:bodyPr wrap="square" rtlCol="0">
            <a:spAutoFit/>
          </a:bodyPr>
          <a:lstStyle/>
          <a:p>
            <a:r>
              <a:rPr lang="en-US" sz="4400" dirty="0">
                <a:solidFill>
                  <a:schemeClr val="accent6">
                    <a:lumMod val="50000"/>
                  </a:schemeClr>
                </a:solidFill>
                <a:latin typeface="+mj-lt"/>
              </a:rPr>
              <a:t>DRAWBACKS OF EXISTING SYSTEM</a:t>
            </a:r>
            <a:endParaRPr lang="en-US" sz="1800" dirty="0">
              <a:solidFill>
                <a:schemeClr val="accent6">
                  <a:lumMod val="50000"/>
                </a:schemeClr>
              </a:solidFill>
              <a:latin typeface="+mj-lt"/>
            </a:endParaRPr>
          </a:p>
          <a:p>
            <a:endParaRPr lang="en-US" dirty="0"/>
          </a:p>
        </p:txBody>
      </p:sp>
    </p:spTree>
    <p:extLst>
      <p:ext uri="{BB962C8B-B14F-4D97-AF65-F5344CB8AC3E}">
        <p14:creationId xmlns:p14="http://schemas.microsoft.com/office/powerpoint/2010/main" val="36354316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64FC8-8607-4A6B-92A4-1411FD9C1647}"/>
              </a:ext>
            </a:extLst>
          </p:cNvPr>
          <p:cNvSpPr>
            <a:spLocks noGrp="1"/>
          </p:cNvSpPr>
          <p:nvPr>
            <p:ph type="title"/>
          </p:nvPr>
        </p:nvSpPr>
        <p:spPr>
          <a:xfrm>
            <a:off x="1001881" y="549491"/>
            <a:ext cx="10810875" cy="819150"/>
          </a:xfrm>
        </p:spPr>
        <p:txBody>
          <a:bodyPr/>
          <a:lstStyle/>
          <a:p>
            <a:r>
              <a:rPr lang="en-US" dirty="0">
                <a:solidFill>
                  <a:schemeClr val="accent6">
                    <a:lumMod val="50000"/>
                  </a:schemeClr>
                </a:solidFill>
              </a:rPr>
              <a:t>PROPOSED SYSTEM</a:t>
            </a:r>
          </a:p>
        </p:txBody>
      </p:sp>
      <p:sp>
        <p:nvSpPr>
          <p:cNvPr id="3" name="Content Placeholder 2">
            <a:extLst>
              <a:ext uri="{FF2B5EF4-FFF2-40B4-BE49-F238E27FC236}">
                <a16:creationId xmlns:a16="http://schemas.microsoft.com/office/drawing/2014/main" id="{5A0DE239-E6F6-4540-B291-65C69FF49490}"/>
              </a:ext>
            </a:extLst>
          </p:cNvPr>
          <p:cNvSpPr>
            <a:spLocks noGrp="1"/>
          </p:cNvSpPr>
          <p:nvPr>
            <p:ph idx="1"/>
          </p:nvPr>
        </p:nvSpPr>
        <p:spPr>
          <a:xfrm>
            <a:off x="1294424" y="1732626"/>
            <a:ext cx="10544174" cy="5448300"/>
          </a:xfrm>
        </p:spPr>
        <p:txBody>
          <a:bodyPr>
            <a:normAutofit/>
          </a:bodyPr>
          <a:lstStyle/>
          <a:p>
            <a:pPr algn="just"/>
            <a:r>
              <a:rPr lang="en-US" dirty="0">
                <a:effectLst/>
              </a:rPr>
              <a:t>Machine learning is considered to be a dire need of today’s situation in order to eliminate human efforts by supporting automation with minimum flaws. </a:t>
            </a:r>
          </a:p>
          <a:p>
            <a:pPr algn="just"/>
            <a:r>
              <a:rPr lang="en-US" dirty="0">
                <a:effectLst/>
              </a:rPr>
              <a:t>In this project, we will be proposing a  predictive model, for diabetes detection, using machine learning algorithms and for better classification of diabetes we included few external factors.</a:t>
            </a:r>
          </a:p>
          <a:p>
            <a:pPr algn="just"/>
            <a:r>
              <a:rPr lang="en-US" dirty="0">
                <a:effectLst/>
              </a:rPr>
              <a:t> Predictive Analysis (Supervised learning), incorporates a variety of machine learning algorithms, data mining techniques and statistical methods that uses current and past data to find knowledge and predict future events. </a:t>
            </a:r>
            <a:endParaRPr lang="en-US" dirty="0"/>
          </a:p>
        </p:txBody>
      </p:sp>
      <p:sp>
        <p:nvSpPr>
          <p:cNvPr id="4" name="Slide Number Placeholder 3">
            <a:extLst>
              <a:ext uri="{FF2B5EF4-FFF2-40B4-BE49-F238E27FC236}">
                <a16:creationId xmlns:a16="http://schemas.microsoft.com/office/drawing/2014/main" id="{B9E18F14-70B6-432B-903A-6EA1E2C4EB16}"/>
              </a:ext>
            </a:extLst>
          </p:cNvPr>
          <p:cNvSpPr>
            <a:spLocks noGrp="1"/>
          </p:cNvSpPr>
          <p:nvPr>
            <p:ph type="sldNum" sz="quarter" idx="12"/>
          </p:nvPr>
        </p:nvSpPr>
        <p:spPr/>
        <p:txBody>
          <a:bodyPr/>
          <a:lstStyle/>
          <a:p>
            <a:r>
              <a:rPr lang="en-US" dirty="0"/>
              <a:t>8</a:t>
            </a:r>
          </a:p>
        </p:txBody>
      </p:sp>
    </p:spTree>
    <p:extLst>
      <p:ext uri="{BB962C8B-B14F-4D97-AF65-F5344CB8AC3E}">
        <p14:creationId xmlns:p14="http://schemas.microsoft.com/office/powerpoint/2010/main" val="326300682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{FA9B06CF-BCFF-42A3-853B-FC715480A5E3}tf10001105</Template>
  <TotalTime>1549</TotalTime>
  <Words>1507</Words>
  <Application>Microsoft Office PowerPoint</Application>
  <PresentationFormat>Widescreen</PresentationFormat>
  <Paragraphs>187</Paragraphs>
  <Slides>26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Arial</vt:lpstr>
      <vt:lpstr>Bahnschrift</vt:lpstr>
      <vt:lpstr>Calibri</vt:lpstr>
      <vt:lpstr>Franklin Gothic Book</vt:lpstr>
      <vt:lpstr>Times</vt:lpstr>
      <vt:lpstr>Times New Roman</vt:lpstr>
      <vt:lpstr>Wingdings</vt:lpstr>
      <vt:lpstr>Crop</vt:lpstr>
      <vt:lpstr>EARLY STAGE DIABETES PREDICTION USING MACHINE LEARNING  TECHNIQUES &amp; DJANGO</vt:lpstr>
      <vt:lpstr>OUTLINE:</vt:lpstr>
      <vt:lpstr> ABSTRACT</vt:lpstr>
      <vt:lpstr>INTRODUCTION</vt:lpstr>
      <vt:lpstr>PowerPoint Presentation</vt:lpstr>
      <vt:lpstr>PowerPoint Presentation</vt:lpstr>
      <vt:lpstr>LITERATURE SURVEY(Existing system)</vt:lpstr>
      <vt:lpstr>PowerPoint Presentation</vt:lpstr>
      <vt:lpstr>PROPOSED SYSTEM</vt:lpstr>
      <vt:lpstr>PowerPoint Presentation</vt:lpstr>
      <vt:lpstr>SYSTEM DESIGN (Block Diagram)</vt:lpstr>
      <vt:lpstr>PowerPoint Presentation</vt:lpstr>
      <vt:lpstr>PowerPoint Presentation</vt:lpstr>
      <vt:lpstr>PowerPoint Presentation</vt:lpstr>
      <vt:lpstr>IMPLEMENTATION OF 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 STAGE DIABETES PREDICTION USING MACHINE LEARNING TECHNIQUES &amp; DJANGO</dc:title>
  <dc:creator>tharun kesavadas</dc:creator>
  <cp:lastModifiedBy>tharun kesavadas</cp:lastModifiedBy>
  <cp:revision>114</cp:revision>
  <dcterms:created xsi:type="dcterms:W3CDTF">2021-06-06T10:41:04Z</dcterms:created>
  <dcterms:modified xsi:type="dcterms:W3CDTF">2021-07-23T06:09:31Z</dcterms:modified>
</cp:coreProperties>
</file>

<file path=docProps/thumbnail.jpeg>
</file>